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6" r:id="rId5"/>
    <p:sldId id="294" r:id="rId6"/>
    <p:sldId id="304" r:id="rId7"/>
    <p:sldId id="295" r:id="rId8"/>
    <p:sldId id="376" r:id="rId9"/>
    <p:sldId id="377" r:id="rId10"/>
    <p:sldId id="415" r:id="rId11"/>
    <p:sldId id="379" r:id="rId12"/>
    <p:sldId id="378" r:id="rId13"/>
    <p:sldId id="380" r:id="rId14"/>
    <p:sldId id="381" r:id="rId15"/>
    <p:sldId id="382" r:id="rId16"/>
    <p:sldId id="383" r:id="rId17"/>
    <p:sldId id="384" r:id="rId18"/>
    <p:sldId id="310" r:id="rId19"/>
    <p:sldId id="305" r:id="rId20"/>
    <p:sldId id="315" r:id="rId21"/>
    <p:sldId id="311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262" r:id="rId3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79A8507-3A74-42F6-B19E-DBBF5D45682D}">
          <p14:sldIdLst>
            <p14:sldId id="266"/>
            <p14:sldId id="294"/>
          </p14:sldIdLst>
        </p14:section>
        <p14:section name="VENTAS" id="{250B9AD5-1BBA-4F6E-8CEE-94AF6DD6431A}">
          <p14:sldIdLst>
            <p14:sldId id="304"/>
            <p14:sldId id="295"/>
            <p14:sldId id="376"/>
            <p14:sldId id="377"/>
            <p14:sldId id="415"/>
            <p14:sldId id="379"/>
            <p14:sldId id="378"/>
            <p14:sldId id="380"/>
            <p14:sldId id="381"/>
            <p14:sldId id="382"/>
            <p14:sldId id="383"/>
            <p14:sldId id="384"/>
          </p14:sldIdLst>
        </p14:section>
        <p14:section name="AUDITORÍA" id="{9C4DE62E-2D9E-470C-9036-ADF6A2F5FEDB}">
          <p14:sldIdLst>
            <p14:sldId id="310"/>
            <p14:sldId id="305"/>
            <p14:sldId id="315"/>
          </p14:sldIdLst>
        </p14:section>
        <p14:section name="RH" id="{B1202050-6122-4D54-8E4A-A9A86B2B53E3}">
          <p14:sldIdLst>
            <p14:sldId id="311"/>
            <p14:sldId id="349"/>
            <p14:sldId id="350"/>
            <p14:sldId id="351"/>
            <p14:sldId id="352"/>
            <p14:sldId id="353"/>
            <p14:sldId id="354"/>
            <p14:sldId id="35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EDEEF0"/>
    <a:srgbClr val="A5300F"/>
    <a:srgbClr val="000000"/>
    <a:srgbClr val="D55816"/>
    <a:srgbClr val="E19825"/>
    <a:srgbClr val="B27D49"/>
    <a:srgbClr val="FF6600"/>
    <a:srgbClr val="DDCC77"/>
    <a:srgbClr val="99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6395" autoAdjust="0"/>
  </p:normalViewPr>
  <p:slideViewPr>
    <p:cSldViewPr snapToGrid="0" showGuides="1">
      <p:cViewPr varScale="1">
        <p:scale>
          <a:sx n="115" d="100"/>
          <a:sy n="115" d="100"/>
        </p:scale>
        <p:origin x="258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16F88A-1F88-4239-87EF-52B0472B12BA}" type="datetime1">
              <a:rPr lang="es-ES" smtClean="0"/>
              <a:t>05/07/2022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54B2-6DCF-4226-8291-422D9D9BECF1}" type="datetime1">
              <a:rPr lang="es-ES" smtClean="0"/>
              <a:pPr/>
              <a:t>05/07/2022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7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Mes</a:t>
            </a:r>
            <a:br>
              <a:rPr lang="es-ES" noProof="0" dirty="0"/>
            </a:br>
            <a:r>
              <a:rPr lang="es-ES" noProof="0" dirty="0"/>
              <a:t>20XX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Consigna</a:t>
            </a:r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Marcador de texto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Sergio Valladares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678 555-0128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BERGQVIST@EXAMPLE.COM</a:t>
            </a:r>
          </a:p>
        </p:txBody>
      </p:sp>
      <p:sp>
        <p:nvSpPr>
          <p:cNvPr id="3" name="Gráfico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59200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816818"/>
            <a:ext cx="2743200" cy="365125"/>
          </a:xfrm>
        </p:spPr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Marcador de posición de texto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2" name="Marcador de posición de contenido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contenido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posición de imagen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Gráfico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724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Gráfico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28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1" name="Marcador de texto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32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 dirty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2" name="Gráfico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CON GRÁFICO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30 %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25" name="Marcador de texto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25 %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33" name="Marcador de texto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20 %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5 %</a:t>
            </a:r>
          </a:p>
        </p:txBody>
      </p:sp>
      <p:sp>
        <p:nvSpPr>
          <p:cNvPr id="39" name="Marcador de texto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19" name="Marcador de posición de gráfico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672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3" name="Gráfico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8" name="Marcador de posición de tabla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grpSp>
        <p:nvGrpSpPr>
          <p:cNvPr id="45" name="Gráfico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3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DE TABLA</a:t>
            </a:r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osición de imagen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IMAGEN GRANDE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Gráfico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posición de elemento multimedia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medios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f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7.jpe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9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jf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88" y="1475421"/>
            <a:ext cx="5690680" cy="1517356"/>
          </a:xfrm>
        </p:spPr>
        <p:txBody>
          <a:bodyPr rtlCol="0"/>
          <a:lstStyle/>
          <a:p>
            <a:pPr rtl="0"/>
            <a:r>
              <a:rPr lang="es-ES" sz="5900" dirty="0" smtClean="0"/>
              <a:t>Junio</a:t>
            </a:r>
            <a:r>
              <a:rPr lang="es-ES" sz="5900" dirty="0"/>
              <a:t/>
            </a:r>
            <a:br>
              <a:rPr lang="es-ES" sz="5900" dirty="0"/>
            </a:br>
            <a:r>
              <a:rPr lang="es-ES" sz="5900" dirty="0"/>
              <a:t>2022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 dirty="0"/>
              <a:t>Junta de Resultados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53" y="841245"/>
            <a:ext cx="7585924" cy="426708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9" y="4912444"/>
            <a:ext cx="2449246" cy="11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Acumulado por familia 12 meses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731F28-BE02-F552-B18C-66174A41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14" y="898253"/>
            <a:ext cx="8229240" cy="309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18146" y="997152"/>
            <a:ext cx="17363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ACCESORIOS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7DB0FFA-C2FE-07F3-942D-E478F052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72" y="4178093"/>
            <a:ext cx="8138942" cy="276284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44651" y="4095152"/>
            <a:ext cx="1283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SERVICIO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41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upo 4"/>
          <p:cNvGrpSpPr>
            <a:grpSpLocks/>
          </p:cNvGrpSpPr>
          <p:nvPr/>
        </p:nvGrpSpPr>
        <p:grpSpPr bwMode="auto">
          <a:xfrm>
            <a:off x="512763" y="2233613"/>
            <a:ext cx="1085850" cy="976312"/>
            <a:chOff x="879728" y="833332"/>
            <a:chExt cx="1085555" cy="97646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8F9FA"/>
                </a:clrFrom>
                <a:clrTo>
                  <a:srgbClr val="F8F9FA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51641" y="833332"/>
              <a:ext cx="783843" cy="627896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879728" y="1409685"/>
              <a:ext cx="1085555" cy="400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dirty="0">
                  <a:ln w="0"/>
                  <a:solidFill>
                    <a:srgbClr val="6CB47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VENTAS</a:t>
              </a:r>
            </a:p>
          </p:txBody>
        </p:sp>
      </p:grpSp>
      <p:grpSp>
        <p:nvGrpSpPr>
          <p:cNvPr id="12292" name="Grupo 7"/>
          <p:cNvGrpSpPr>
            <a:grpSpLocks/>
          </p:cNvGrpSpPr>
          <p:nvPr/>
        </p:nvGrpSpPr>
        <p:grpSpPr bwMode="auto">
          <a:xfrm>
            <a:off x="371475" y="4159250"/>
            <a:ext cx="1409700" cy="984250"/>
            <a:chOff x="1939935" y="821642"/>
            <a:chExt cx="1409361" cy="98434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8F9FA"/>
                </a:clrFrom>
                <a:clrTo>
                  <a:srgbClr val="F8F9FA">
                    <a:alpha val="0"/>
                  </a:srgbClr>
                </a:clrTo>
              </a:clrChange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279977" y="821642"/>
              <a:ext cx="715043" cy="630659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1939935" y="1405898"/>
              <a:ext cx="1409361" cy="400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dirty="0">
                  <a:ln w="0"/>
                  <a:solidFill>
                    <a:srgbClr val="6787B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CHECKLIST</a:t>
              </a:r>
            </a:p>
          </p:txBody>
        </p:sp>
      </p:grpSp>
      <p:grpSp>
        <p:nvGrpSpPr>
          <p:cNvPr id="12293" name="Grupo 10"/>
          <p:cNvGrpSpPr>
            <a:grpSpLocks/>
          </p:cNvGrpSpPr>
          <p:nvPr/>
        </p:nvGrpSpPr>
        <p:grpSpPr bwMode="auto">
          <a:xfrm>
            <a:off x="5288940" y="2309813"/>
            <a:ext cx="1406154" cy="984310"/>
            <a:chOff x="3106035" y="818942"/>
            <a:chExt cx="1405255" cy="98400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8F9FA"/>
                </a:clrFrom>
                <a:clrTo>
                  <a:srgbClr val="F8F9FA">
                    <a:alpha val="0"/>
                  </a:srgbClr>
                </a:clrTo>
              </a:clrChange>
              <a:duotone>
                <a:prstClr val="black"/>
                <a:schemeClr val="accent3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29115" y="818942"/>
              <a:ext cx="744173" cy="627895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3106035" y="1402960"/>
              <a:ext cx="1405255" cy="399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dirty="0">
                  <a:ln w="0"/>
                  <a:solidFill>
                    <a:srgbClr val="9F937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ROTACIÓN</a:t>
              </a:r>
            </a:p>
          </p:txBody>
        </p:sp>
      </p:grpSp>
      <p:grpSp>
        <p:nvGrpSpPr>
          <p:cNvPr id="12294" name="Grupo 13"/>
          <p:cNvGrpSpPr>
            <a:grpSpLocks/>
          </p:cNvGrpSpPr>
          <p:nvPr/>
        </p:nvGrpSpPr>
        <p:grpSpPr bwMode="auto">
          <a:xfrm>
            <a:off x="5715000" y="4246563"/>
            <a:ext cx="784225" cy="1001712"/>
            <a:chOff x="4622294" y="794577"/>
            <a:chExt cx="783843" cy="100202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9FA"/>
                </a:clrFrom>
                <a:clrTo>
                  <a:srgbClr val="F8F9FA">
                    <a:alpha val="0"/>
                  </a:srgbClr>
                </a:clrTo>
              </a:clrChange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622294" y="794577"/>
              <a:ext cx="783843" cy="627895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4671483" y="1396427"/>
              <a:ext cx="522033" cy="4001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000" dirty="0">
                  <a:ln w="0"/>
                  <a:solidFill>
                    <a:srgbClr val="B466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RH</a:t>
              </a: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200025" y="1057275"/>
            <a:ext cx="100896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¿Qué áreas se toman en cuenta para obtener el porcentaje de productividad?</a:t>
            </a:r>
          </a:p>
        </p:txBody>
      </p:sp>
      <p:sp>
        <p:nvSpPr>
          <p:cNvPr id="12296" name="Rectángulo 19"/>
          <p:cNvSpPr>
            <a:spLocks noChangeArrowheads="1"/>
          </p:cNvSpPr>
          <p:nvPr/>
        </p:nvSpPr>
        <p:spPr bwMode="auto">
          <a:xfrm>
            <a:off x="1766888" y="2200275"/>
            <a:ext cx="308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>
                <a:solidFill>
                  <a:srgbClr val="6CB47C"/>
                </a:solidFill>
                <a:latin typeface="Berlin Sans FB" panose="020E0602020502020306" pitchFamily="34" charset="0"/>
              </a:rPr>
              <a:t>El porcentaje de venta con respecto a la meta establecida del mes.</a:t>
            </a:r>
          </a:p>
        </p:txBody>
      </p:sp>
      <p:sp>
        <p:nvSpPr>
          <p:cNvPr id="12297" name="Rectángulo 21"/>
          <p:cNvSpPr>
            <a:spLocks noChangeArrowheads="1"/>
          </p:cNvSpPr>
          <p:nvPr/>
        </p:nvSpPr>
        <p:spPr bwMode="auto">
          <a:xfrm>
            <a:off x="1766888" y="4098925"/>
            <a:ext cx="3317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dirty="0">
                <a:solidFill>
                  <a:srgbClr val="6787B5"/>
                </a:solidFill>
                <a:latin typeface="Berlin Sans FB" panose="020E0602020502020306" pitchFamily="34" charset="0"/>
              </a:rPr>
              <a:t>El porcentaje promedio mensual de la evaluación del </a:t>
            </a:r>
            <a:r>
              <a:rPr lang="es-ES" altLang="es-MX" dirty="0" err="1">
                <a:solidFill>
                  <a:srgbClr val="6787B5"/>
                </a:solidFill>
                <a:latin typeface="Berlin Sans FB" panose="020E0602020502020306" pitchFamily="34" charset="0"/>
              </a:rPr>
              <a:t>checklist</a:t>
            </a:r>
            <a:r>
              <a:rPr lang="es-ES" altLang="es-MX" dirty="0">
                <a:solidFill>
                  <a:srgbClr val="6787B5"/>
                </a:solidFill>
                <a:latin typeface="Berlin Sans FB" panose="020E0602020502020306" pitchFamily="34" charset="0"/>
              </a:rPr>
              <a:t> de inventarios y de unidades.</a:t>
            </a:r>
          </a:p>
        </p:txBody>
      </p:sp>
      <p:sp>
        <p:nvSpPr>
          <p:cNvPr id="12298" name="Rectángulo 23"/>
          <p:cNvSpPr>
            <a:spLocks noChangeArrowheads="1"/>
          </p:cNvSpPr>
          <p:nvPr/>
        </p:nvSpPr>
        <p:spPr bwMode="auto">
          <a:xfrm>
            <a:off x="6746875" y="2200275"/>
            <a:ext cx="3330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dirty="0">
                <a:solidFill>
                  <a:srgbClr val="9F937E"/>
                </a:solidFill>
                <a:latin typeface="Berlin Sans FB" panose="020E0602020502020306" pitchFamily="34" charset="0"/>
              </a:rPr>
              <a:t>El porcentaje de rotación de inventario, siendo 30% el valor óptimo.</a:t>
            </a:r>
          </a:p>
        </p:txBody>
      </p:sp>
      <p:sp>
        <p:nvSpPr>
          <p:cNvPr id="12299" name="Rectángulo 27"/>
          <p:cNvSpPr>
            <a:spLocks noChangeArrowheads="1"/>
          </p:cNvSpPr>
          <p:nvPr/>
        </p:nvSpPr>
        <p:spPr bwMode="auto">
          <a:xfrm>
            <a:off x="6746875" y="4116388"/>
            <a:ext cx="3678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dirty="0">
                <a:solidFill>
                  <a:srgbClr val="B46666"/>
                </a:solidFill>
                <a:latin typeface="Berlin Sans FB" panose="020E0602020502020306" pitchFamily="34" charset="0"/>
              </a:rPr>
              <a:t>El porcentaje promedio basado en las asistencias (faltas y retardos no justificados).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711200" y="5980113"/>
            <a:ext cx="790416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ln w="0"/>
                <a:latin typeface="Berlin Sans FB" panose="020E0602020502020306" pitchFamily="34" charset="0"/>
              </a:rPr>
              <a:t>Nota </a:t>
            </a:r>
            <a:r>
              <a:rPr lang="es-ES" sz="2400" dirty="0">
                <a:ln w="0"/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: Los resultados son generados por el sistema de manera automática, sin intervención humana.</a:t>
            </a: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Evaluación de Productividad</a:t>
            </a:r>
          </a:p>
        </p:txBody>
      </p:sp>
    </p:spTree>
    <p:extLst>
      <p:ext uri="{BB962C8B-B14F-4D97-AF65-F5344CB8AC3E}">
        <p14:creationId xmlns:p14="http://schemas.microsoft.com/office/powerpoint/2010/main" val="34541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upo 125"/>
          <p:cNvGrpSpPr>
            <a:grpSpLocks/>
          </p:cNvGrpSpPr>
          <p:nvPr/>
        </p:nvGrpSpPr>
        <p:grpSpPr bwMode="auto">
          <a:xfrm>
            <a:off x="1445344" y="691355"/>
            <a:ext cx="4135231" cy="2820988"/>
            <a:chOff x="694454" y="967003"/>
            <a:chExt cx="4137795" cy="2820480"/>
          </a:xfrm>
        </p:grpSpPr>
        <p:grpSp>
          <p:nvGrpSpPr>
            <p:cNvPr id="13363" name="Grupo 126"/>
            <p:cNvGrpSpPr>
              <a:grpSpLocks/>
            </p:cNvGrpSpPr>
            <p:nvPr/>
          </p:nvGrpSpPr>
          <p:grpSpPr bwMode="auto">
            <a:xfrm>
              <a:off x="694454" y="967003"/>
              <a:ext cx="4137795" cy="2422664"/>
              <a:chOff x="498130" y="995607"/>
              <a:chExt cx="5016358" cy="2937060"/>
            </a:xfrm>
          </p:grpSpPr>
          <p:grpSp>
            <p:nvGrpSpPr>
              <p:cNvPr id="13367" name="Grupo 130"/>
              <p:cNvGrpSpPr>
                <a:grpSpLocks/>
              </p:cNvGrpSpPr>
              <p:nvPr/>
            </p:nvGrpSpPr>
            <p:grpSpPr bwMode="auto">
              <a:xfrm>
                <a:off x="923178" y="1276543"/>
                <a:ext cx="4591310" cy="2656124"/>
                <a:chOff x="924677" y="1276685"/>
                <a:chExt cx="6181166" cy="3575875"/>
              </a:xfrm>
            </p:grpSpPr>
            <p:pic>
              <p:nvPicPr>
                <p:cNvPr id="133" name="Imagen 132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1469830"/>
                  <a:ext cx="852801" cy="683135"/>
                </a:xfrm>
                <a:prstGeom prst="rect">
                  <a:avLst/>
                </a:prstGeom>
              </p:spPr>
            </p:pic>
            <p:pic>
              <p:nvPicPr>
                <p:cNvPr id="134" name="Imagen 133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70C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503746" y="2328303"/>
                  <a:ext cx="777949" cy="686141"/>
                </a:xfrm>
                <a:prstGeom prst="rect">
                  <a:avLst/>
                </a:prstGeom>
              </p:spPr>
            </p:pic>
            <p:pic>
              <p:nvPicPr>
                <p:cNvPr id="135" name="Imagen 134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lumMod val="50000"/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503746" y="3189782"/>
                  <a:ext cx="809641" cy="683134"/>
                </a:xfrm>
                <a:prstGeom prst="rect">
                  <a:avLst/>
                </a:prstGeom>
              </p:spPr>
            </p:pic>
            <p:pic>
              <p:nvPicPr>
                <p:cNvPr id="136" name="Imagen 135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4048255"/>
                  <a:ext cx="852801" cy="683134"/>
                </a:xfrm>
                <a:prstGeom prst="rect">
                  <a:avLst/>
                </a:prstGeom>
              </p:spPr>
            </p:pic>
            <p:pic>
              <p:nvPicPr>
                <p:cNvPr id="137" name="Picture 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/>
              </p:blipFill>
              <p:spPr bwMode="auto">
                <a:xfrm>
                  <a:off x="924677" y="1553721"/>
                  <a:ext cx="3184543" cy="3095538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38" name="Rectángulo 137"/>
                <p:cNvSpPr/>
                <p:nvPr/>
              </p:nvSpPr>
              <p:spPr>
                <a:xfrm>
                  <a:off x="5349978" y="1276685"/>
                  <a:ext cx="1495357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CB47C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112%</a:t>
                  </a:r>
                </a:p>
              </p:txBody>
            </p:sp>
            <p:sp>
              <p:nvSpPr>
                <p:cNvPr id="139" name="Rectángulo 138"/>
                <p:cNvSpPr/>
                <p:nvPr/>
              </p:nvSpPr>
              <p:spPr>
                <a:xfrm>
                  <a:off x="5137951" y="2178191"/>
                  <a:ext cx="1914226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889B8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93.3%</a:t>
                  </a:r>
                </a:p>
              </p:txBody>
            </p:sp>
            <p:sp>
              <p:nvSpPr>
                <p:cNvPr id="140" name="Rectángulo 139"/>
                <p:cNvSpPr/>
                <p:nvPr/>
              </p:nvSpPr>
              <p:spPr>
                <a:xfrm>
                  <a:off x="5084283" y="3048610"/>
                  <a:ext cx="2021560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9F937E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108.1%</a:t>
                  </a:r>
                </a:p>
              </p:txBody>
            </p:sp>
            <p:sp>
              <p:nvSpPr>
                <p:cNvPr id="141" name="Rectángulo 140"/>
                <p:cNvSpPr/>
                <p:nvPr/>
              </p:nvSpPr>
              <p:spPr>
                <a:xfrm>
                  <a:off x="5368329" y="3898305"/>
                  <a:ext cx="1453470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B46666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93%</a:t>
                  </a:r>
                </a:p>
              </p:txBody>
            </p:sp>
          </p:grpSp>
          <p:sp>
            <p:nvSpPr>
              <p:cNvPr id="132" name="Elipse 131"/>
              <p:cNvSpPr/>
              <p:nvPr/>
            </p:nvSpPr>
            <p:spPr>
              <a:xfrm>
                <a:off x="498130" y="995607"/>
                <a:ext cx="1113090" cy="1112200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s-MX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101</a:t>
                </a:r>
              </a:p>
            </p:txBody>
          </p:sp>
        </p:grpSp>
        <p:grpSp>
          <p:nvGrpSpPr>
            <p:cNvPr id="13364" name="Grupo 127"/>
            <p:cNvGrpSpPr>
              <a:grpSpLocks/>
            </p:cNvGrpSpPr>
            <p:nvPr/>
          </p:nvGrpSpPr>
          <p:grpSpPr bwMode="auto">
            <a:xfrm>
              <a:off x="1321342" y="3288178"/>
              <a:ext cx="1372492" cy="499305"/>
              <a:chOff x="2003873" y="747172"/>
              <a:chExt cx="1372492" cy="499305"/>
            </a:xfrm>
          </p:grpSpPr>
          <p:sp>
            <p:nvSpPr>
              <p:cNvPr id="129" name="Rectángulo 128"/>
              <p:cNvSpPr/>
              <p:nvPr/>
            </p:nvSpPr>
            <p:spPr>
              <a:xfrm>
                <a:off x="2004436" y="746504"/>
                <a:ext cx="1372451" cy="339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JUAN GÓMEZ</a:t>
                </a:r>
              </a:p>
            </p:txBody>
          </p:sp>
          <p:sp>
            <p:nvSpPr>
              <p:cNvPr id="130" name="Rectángulo 129"/>
              <p:cNvSpPr/>
              <p:nvPr/>
            </p:nvSpPr>
            <p:spPr>
              <a:xfrm>
                <a:off x="2045737" y="938558"/>
                <a:ext cx="1185010" cy="3079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SAN RAMÓN</a:t>
                </a:r>
              </a:p>
            </p:txBody>
          </p:sp>
        </p:grpSp>
      </p:grpSp>
      <p:sp>
        <p:nvSpPr>
          <p:cNvPr id="6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49596" y="69757"/>
            <a:ext cx="11579168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Productividad</a:t>
            </a:r>
          </a:p>
        </p:txBody>
      </p:sp>
      <p:grpSp>
        <p:nvGrpSpPr>
          <p:cNvPr id="152" name="Grupo 59"/>
          <p:cNvGrpSpPr>
            <a:grpSpLocks/>
          </p:cNvGrpSpPr>
          <p:nvPr/>
        </p:nvGrpSpPr>
        <p:grpSpPr bwMode="auto">
          <a:xfrm>
            <a:off x="1340382" y="3978366"/>
            <a:ext cx="4066266" cy="2820987"/>
            <a:chOff x="694454" y="967003"/>
            <a:chExt cx="4065048" cy="2820480"/>
          </a:xfrm>
        </p:grpSpPr>
        <p:grpSp>
          <p:nvGrpSpPr>
            <p:cNvPr id="153" name="Grupo 14"/>
            <p:cNvGrpSpPr>
              <a:grpSpLocks/>
            </p:cNvGrpSpPr>
            <p:nvPr/>
          </p:nvGrpSpPr>
          <p:grpSpPr bwMode="auto">
            <a:xfrm>
              <a:off x="694454" y="967003"/>
              <a:ext cx="4065048" cy="2422665"/>
              <a:chOff x="498130" y="995607"/>
              <a:chExt cx="4928163" cy="2937061"/>
            </a:xfrm>
          </p:grpSpPr>
          <p:grpSp>
            <p:nvGrpSpPr>
              <p:cNvPr id="157" name="Grupo 12"/>
              <p:cNvGrpSpPr>
                <a:grpSpLocks/>
              </p:cNvGrpSpPr>
              <p:nvPr/>
            </p:nvGrpSpPr>
            <p:grpSpPr bwMode="auto">
              <a:xfrm>
                <a:off x="923178" y="1276544"/>
                <a:ext cx="4503115" cy="2656124"/>
                <a:chOff x="924677" y="1276687"/>
                <a:chExt cx="6062432" cy="3575875"/>
              </a:xfrm>
            </p:grpSpPr>
            <p:pic>
              <p:nvPicPr>
                <p:cNvPr id="159" name="Imagen 15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1469830"/>
                  <a:ext cx="852801" cy="683135"/>
                </a:xfrm>
                <a:prstGeom prst="rect">
                  <a:avLst/>
                </a:prstGeom>
              </p:spPr>
            </p:pic>
            <p:pic>
              <p:nvPicPr>
                <p:cNvPr id="160" name="Imagen 159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70C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503746" y="2328303"/>
                  <a:ext cx="777949" cy="686141"/>
                </a:xfrm>
                <a:prstGeom prst="rect">
                  <a:avLst/>
                </a:prstGeom>
              </p:spPr>
            </p:pic>
            <p:pic>
              <p:nvPicPr>
                <p:cNvPr id="161" name="Imagen 160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lumMod val="50000"/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503746" y="3189782"/>
                  <a:ext cx="809641" cy="683134"/>
                </a:xfrm>
                <a:prstGeom prst="rect">
                  <a:avLst/>
                </a:prstGeom>
              </p:spPr>
            </p:pic>
            <p:pic>
              <p:nvPicPr>
                <p:cNvPr id="162" name="Imagen 161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4048255"/>
                  <a:ext cx="852801" cy="683134"/>
                </a:xfrm>
                <a:prstGeom prst="rect">
                  <a:avLst/>
                </a:prstGeom>
              </p:spPr>
            </p:pic>
            <p:pic>
              <p:nvPicPr>
                <p:cNvPr id="163" name="Picture 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/>
              </p:blipFill>
              <p:spPr bwMode="auto">
                <a:xfrm>
                  <a:off x="924677" y="1553721"/>
                  <a:ext cx="3184544" cy="3095538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64" name="Rectángulo 163"/>
                <p:cNvSpPr/>
                <p:nvPr/>
              </p:nvSpPr>
              <p:spPr>
                <a:xfrm>
                  <a:off x="5232893" y="1276687"/>
                  <a:ext cx="1724151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CB47C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109%</a:t>
                  </a:r>
                </a:p>
              </p:txBody>
            </p:sp>
            <p:sp>
              <p:nvSpPr>
                <p:cNvPr id="165" name="Rectángulo 164"/>
                <p:cNvSpPr/>
                <p:nvPr/>
              </p:nvSpPr>
              <p:spPr>
                <a:xfrm>
                  <a:off x="5370197" y="2178193"/>
                  <a:ext cx="1452134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889B8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93%</a:t>
                  </a:r>
                </a:p>
              </p:txBody>
            </p:sp>
            <p:sp>
              <p:nvSpPr>
                <p:cNvPr id="166" name="Rectángulo 165"/>
                <p:cNvSpPr/>
                <p:nvPr/>
              </p:nvSpPr>
              <p:spPr>
                <a:xfrm>
                  <a:off x="5327053" y="3048612"/>
                  <a:ext cx="1535831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9F937E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90%</a:t>
                  </a:r>
                </a:p>
              </p:txBody>
            </p:sp>
            <p:sp>
              <p:nvSpPr>
                <p:cNvPr id="167" name="Rectángulo 166"/>
                <p:cNvSpPr/>
                <p:nvPr/>
              </p:nvSpPr>
              <p:spPr>
                <a:xfrm>
                  <a:off x="5205418" y="3898307"/>
                  <a:ext cx="1781691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B46666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100%</a:t>
                  </a:r>
                </a:p>
              </p:txBody>
            </p:sp>
          </p:grpSp>
          <p:sp>
            <p:nvSpPr>
              <p:cNvPr id="158" name="Elipse 157"/>
              <p:cNvSpPr/>
              <p:nvPr/>
            </p:nvSpPr>
            <p:spPr>
              <a:xfrm>
                <a:off x="498130" y="995607"/>
                <a:ext cx="1112067" cy="1112201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anchor="ctr">
                <a:normAutofit/>
              </a:bodyPr>
              <a:lstStyle/>
              <a:p>
                <a:pPr algn="ctr">
                  <a:defRPr/>
                </a:pPr>
                <a:r>
                  <a:rPr lang="es-ES" sz="35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96</a:t>
                </a:r>
                <a:endParaRPr lang="es-MX" sz="3500" dirty="0">
                  <a:solidFill>
                    <a:schemeClr val="bg1"/>
                  </a:solidFill>
                  <a:latin typeface="Berlin Sans FB" panose="020E0602020502020306" pitchFamily="34" charset="0"/>
                </a:endParaRPr>
              </a:p>
            </p:txBody>
          </p:sp>
        </p:grpSp>
        <p:grpSp>
          <p:nvGrpSpPr>
            <p:cNvPr id="154" name="Grupo 58"/>
            <p:cNvGrpSpPr>
              <a:grpSpLocks/>
            </p:cNvGrpSpPr>
            <p:nvPr/>
          </p:nvGrpSpPr>
          <p:grpSpPr bwMode="auto">
            <a:xfrm>
              <a:off x="1352601" y="3288178"/>
              <a:ext cx="1309974" cy="499305"/>
              <a:chOff x="2035132" y="747172"/>
              <a:chExt cx="1309974" cy="499305"/>
            </a:xfrm>
          </p:grpSpPr>
          <p:sp>
            <p:nvSpPr>
              <p:cNvPr id="155" name="Rectángulo 154"/>
              <p:cNvSpPr/>
              <p:nvPr/>
            </p:nvSpPr>
            <p:spPr>
              <a:xfrm>
                <a:off x="2035601" y="746505"/>
                <a:ext cx="1309295" cy="339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JOSÉ RAMOS</a:t>
                </a:r>
              </a:p>
            </p:txBody>
          </p:sp>
          <p:sp>
            <p:nvSpPr>
              <p:cNvPr id="156" name="Rectángulo 155"/>
              <p:cNvSpPr/>
              <p:nvPr/>
            </p:nvSpPr>
            <p:spPr>
              <a:xfrm>
                <a:off x="2062580" y="938558"/>
                <a:ext cx="1150594" cy="3079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MERCALTOS</a:t>
                </a:r>
              </a:p>
            </p:txBody>
          </p:sp>
        </p:grpSp>
      </p:grpSp>
      <p:grpSp>
        <p:nvGrpSpPr>
          <p:cNvPr id="2" name="Grupo 1"/>
          <p:cNvGrpSpPr/>
          <p:nvPr/>
        </p:nvGrpSpPr>
        <p:grpSpPr>
          <a:xfrm>
            <a:off x="6068385" y="3972106"/>
            <a:ext cx="4066263" cy="2820790"/>
            <a:chOff x="6068385" y="3972106"/>
            <a:chExt cx="4066263" cy="282079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24D091FC-A86D-7C02-5FB9-18E104B94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34993" y="4286045"/>
              <a:ext cx="1741771" cy="19109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92" name="Grupo 91"/>
            <p:cNvGrpSpPr/>
            <p:nvPr/>
          </p:nvGrpSpPr>
          <p:grpSpPr>
            <a:xfrm>
              <a:off x="6068385" y="3972106"/>
              <a:ext cx="4066263" cy="2820790"/>
              <a:chOff x="6532563" y="3975100"/>
              <a:chExt cx="4066263" cy="2820790"/>
            </a:xfrm>
          </p:grpSpPr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063707" y="4325236"/>
                <a:ext cx="522690" cy="418630"/>
              </a:xfrm>
              <a:prstGeom prst="rect">
                <a:avLst/>
              </a:prstGeom>
            </p:spPr>
          </p:pic>
          <p:pic>
            <p:nvPicPr>
              <p:cNvPr id="94" name="Imagen 9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70C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076935" y="4851315"/>
                <a:ext cx="476812" cy="420473"/>
              </a:xfrm>
              <a:prstGeom prst="rect">
                <a:avLst/>
              </a:prstGeom>
            </p:spPr>
          </p:pic>
          <p:pic>
            <p:nvPicPr>
              <p:cNvPr id="95" name="Imagen 9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chemeClr val="accent3">
                    <a:lumMod val="50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9076935" y="5379236"/>
                <a:ext cx="496237" cy="418630"/>
              </a:xfrm>
              <a:prstGeom prst="rect">
                <a:avLst/>
              </a:prstGeom>
            </p:spPr>
          </p:pic>
          <p:pic>
            <p:nvPicPr>
              <p:cNvPr id="96" name="Imagen 9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063707" y="5905316"/>
                <a:ext cx="522690" cy="418630"/>
              </a:xfrm>
              <a:prstGeom prst="rect">
                <a:avLst/>
              </a:prstGeom>
            </p:spPr>
          </p:pic>
          <p:sp>
            <p:nvSpPr>
              <p:cNvPr id="98" name="Rectángulo 97"/>
              <p:cNvSpPr/>
              <p:nvPr/>
            </p:nvSpPr>
            <p:spPr bwMode="auto">
              <a:xfrm>
                <a:off x="9607049" y="4206875"/>
                <a:ext cx="89159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CB47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95%</a:t>
                </a:r>
              </a:p>
            </p:txBody>
          </p:sp>
          <p:sp>
            <p:nvSpPr>
              <p:cNvPr id="99" name="Rectángulo 98"/>
              <p:cNvSpPr/>
              <p:nvPr/>
            </p:nvSpPr>
            <p:spPr bwMode="auto">
              <a:xfrm>
                <a:off x="9506860" y="4759325"/>
                <a:ext cx="1091966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889B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100%</a:t>
                </a:r>
              </a:p>
            </p:txBody>
          </p:sp>
          <p:sp>
            <p:nvSpPr>
              <p:cNvPr id="100" name="Rectángulo 99"/>
              <p:cNvSpPr/>
              <p:nvPr/>
            </p:nvSpPr>
            <p:spPr bwMode="auto">
              <a:xfrm>
                <a:off x="9622277" y="5292725"/>
                <a:ext cx="861133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9F937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88%</a:t>
                </a:r>
              </a:p>
            </p:txBody>
          </p:sp>
          <p:sp>
            <p:nvSpPr>
              <p:cNvPr id="101" name="Rectángulo 100"/>
              <p:cNvSpPr/>
              <p:nvPr/>
            </p:nvSpPr>
            <p:spPr bwMode="auto">
              <a:xfrm>
                <a:off x="9506860" y="5813425"/>
                <a:ext cx="1091966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B466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100%</a:t>
                </a:r>
              </a:p>
            </p:txBody>
          </p:sp>
          <p:grpSp>
            <p:nvGrpSpPr>
              <p:cNvPr id="103" name="Grupo 159"/>
              <p:cNvGrpSpPr>
                <a:grpSpLocks/>
              </p:cNvGrpSpPr>
              <p:nvPr/>
            </p:nvGrpSpPr>
            <p:grpSpPr bwMode="auto">
              <a:xfrm>
                <a:off x="7096667" y="6296025"/>
                <a:ext cx="1499128" cy="499865"/>
                <a:chOff x="1940892" y="746504"/>
                <a:chExt cx="1498610" cy="499775"/>
              </a:xfrm>
            </p:grpSpPr>
            <p:sp>
              <p:nvSpPr>
                <p:cNvPr id="104" name="Rectángulo 103"/>
                <p:cNvSpPr/>
                <p:nvPr/>
              </p:nvSpPr>
              <p:spPr>
                <a:xfrm>
                  <a:off x="1940892" y="746504"/>
                  <a:ext cx="1498610" cy="33849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MIRZA FLORES</a:t>
                  </a:r>
                </a:p>
              </p:txBody>
            </p:sp>
            <p:sp>
              <p:nvSpPr>
                <p:cNvPr id="105" name="Rectángulo 104"/>
                <p:cNvSpPr/>
                <p:nvPr/>
              </p:nvSpPr>
              <p:spPr>
                <a:xfrm>
                  <a:off x="2220215" y="938557"/>
                  <a:ext cx="836800" cy="30772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400" dirty="0">
                      <a:ln w="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GÉNESIS</a:t>
                  </a:r>
                </a:p>
              </p:txBody>
            </p:sp>
          </p:grpSp>
          <p:sp>
            <p:nvSpPr>
              <p:cNvPr id="102" name="Elipse 101"/>
              <p:cNvSpPr/>
              <p:nvPr/>
            </p:nvSpPr>
            <p:spPr bwMode="auto">
              <a:xfrm>
                <a:off x="6532563" y="3975100"/>
                <a:ext cx="917574" cy="917575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s-ES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9</a:t>
                </a:r>
                <a:r>
                  <a:rPr lang="es-MX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6</a:t>
                </a:r>
              </a:p>
            </p:txBody>
          </p:sp>
        </p:grpSp>
      </p:grpSp>
      <p:grpSp>
        <p:nvGrpSpPr>
          <p:cNvPr id="73" name="Grupo 72"/>
          <p:cNvGrpSpPr/>
          <p:nvPr/>
        </p:nvGrpSpPr>
        <p:grpSpPr>
          <a:xfrm>
            <a:off x="6107363" y="706520"/>
            <a:ext cx="4067057" cy="2820789"/>
            <a:chOff x="1396225" y="850423"/>
            <a:chExt cx="4067057" cy="2820789"/>
          </a:xfrm>
        </p:grpSpPr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id="{5C801571-0391-796F-B746-1C3C7EA50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73" b="9541"/>
            <a:stretch/>
          </p:blipFill>
          <p:spPr>
            <a:xfrm>
              <a:off x="1740869" y="1188720"/>
              <a:ext cx="1952413" cy="18869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76" name="Grupo 1"/>
            <p:cNvGrpSpPr>
              <a:grpSpLocks/>
            </p:cNvGrpSpPr>
            <p:nvPr/>
          </p:nvGrpSpPr>
          <p:grpSpPr bwMode="auto">
            <a:xfrm>
              <a:off x="1396225" y="850423"/>
              <a:ext cx="4067057" cy="2820789"/>
              <a:chOff x="6900863" y="1093788"/>
              <a:chExt cx="4066627" cy="2820394"/>
            </a:xfrm>
          </p:grpSpPr>
          <p:pic>
            <p:nvPicPr>
              <p:cNvPr id="77" name="Imagen 7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431939" y="1443923"/>
                <a:ext cx="522676" cy="418631"/>
              </a:xfrm>
              <a:prstGeom prst="rect">
                <a:avLst/>
              </a:prstGeom>
            </p:spPr>
          </p:pic>
          <p:pic>
            <p:nvPicPr>
              <p:cNvPr id="78" name="Imagen 7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70C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445166" y="1970002"/>
                <a:ext cx="476799" cy="420473"/>
              </a:xfrm>
              <a:prstGeom prst="rect">
                <a:avLst/>
              </a:prstGeom>
            </p:spPr>
          </p:pic>
          <p:pic>
            <p:nvPicPr>
              <p:cNvPr id="79" name="Imagen 7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chemeClr val="accent3">
                    <a:lumMod val="50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9445166" y="2497923"/>
                <a:ext cx="496223" cy="418630"/>
              </a:xfrm>
              <a:prstGeom prst="rect">
                <a:avLst/>
              </a:prstGeom>
            </p:spPr>
          </p:pic>
          <p:pic>
            <p:nvPicPr>
              <p:cNvPr id="80" name="Imagen 7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431939" y="3024003"/>
                <a:ext cx="522676" cy="418630"/>
              </a:xfrm>
              <a:prstGeom prst="rect">
                <a:avLst/>
              </a:prstGeom>
            </p:spPr>
          </p:pic>
          <p:sp>
            <p:nvSpPr>
              <p:cNvPr id="81" name="Rectángulo 80"/>
              <p:cNvSpPr/>
              <p:nvPr/>
            </p:nvSpPr>
            <p:spPr bwMode="auto">
              <a:xfrm>
                <a:off x="9975031" y="1325531"/>
                <a:ext cx="889893" cy="584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CB47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93%</a:t>
                </a:r>
              </a:p>
            </p:txBody>
          </p:sp>
          <p:sp>
            <p:nvSpPr>
              <p:cNvPr id="82" name="Rectángulo 81"/>
              <p:cNvSpPr/>
              <p:nvPr/>
            </p:nvSpPr>
            <p:spPr bwMode="auto">
              <a:xfrm>
                <a:off x="9874847" y="1877903"/>
                <a:ext cx="1091851" cy="584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889B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100%</a:t>
                </a:r>
              </a:p>
            </p:txBody>
          </p:sp>
          <p:sp>
            <p:nvSpPr>
              <p:cNvPr id="83" name="Rectángulo 82"/>
              <p:cNvSpPr/>
              <p:nvPr/>
            </p:nvSpPr>
            <p:spPr bwMode="auto">
              <a:xfrm>
                <a:off x="9971004" y="2411229"/>
                <a:ext cx="901114" cy="584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9F937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94%</a:t>
                </a:r>
              </a:p>
            </p:txBody>
          </p:sp>
          <p:sp>
            <p:nvSpPr>
              <p:cNvPr id="84" name="Rectángulo 83"/>
              <p:cNvSpPr/>
              <p:nvPr/>
            </p:nvSpPr>
            <p:spPr bwMode="auto">
              <a:xfrm>
                <a:off x="9875640" y="2931856"/>
                <a:ext cx="1091850" cy="584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B466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100%</a:t>
                </a:r>
              </a:p>
            </p:txBody>
          </p:sp>
          <p:sp>
            <p:nvSpPr>
              <p:cNvPr id="97" name="Elipse 96"/>
              <p:cNvSpPr/>
              <p:nvPr/>
            </p:nvSpPr>
            <p:spPr bwMode="auto">
              <a:xfrm>
                <a:off x="6900863" y="1093788"/>
                <a:ext cx="917478" cy="917447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s-ES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96</a:t>
                </a:r>
                <a:endParaRPr lang="es-MX" sz="4000" dirty="0">
                  <a:solidFill>
                    <a:schemeClr val="bg1"/>
                  </a:solidFill>
                  <a:latin typeface="Berlin Sans FB" panose="020E0602020502020306" pitchFamily="34" charset="0"/>
                </a:endParaRPr>
              </a:p>
            </p:txBody>
          </p:sp>
          <p:grpSp>
            <p:nvGrpSpPr>
              <p:cNvPr id="106" name="Grupo 143"/>
              <p:cNvGrpSpPr>
                <a:grpSpLocks/>
              </p:cNvGrpSpPr>
              <p:nvPr/>
            </p:nvGrpSpPr>
            <p:grpSpPr bwMode="auto">
              <a:xfrm>
                <a:off x="7183604" y="3414388"/>
                <a:ext cx="2061565" cy="499794"/>
                <a:chOff x="1659635" y="746180"/>
                <a:chExt cx="2060910" cy="499704"/>
              </a:xfrm>
            </p:grpSpPr>
            <p:sp>
              <p:nvSpPr>
                <p:cNvPr id="107" name="Rectángulo 106"/>
                <p:cNvSpPr/>
                <p:nvPr/>
              </p:nvSpPr>
              <p:spPr>
                <a:xfrm>
                  <a:off x="1659635" y="746180"/>
                  <a:ext cx="2060910" cy="3384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EMELITO SANDOVAL</a:t>
                  </a:r>
                </a:p>
              </p:txBody>
            </p:sp>
            <p:sp>
              <p:nvSpPr>
                <p:cNvPr id="108" name="Rectángulo 107"/>
                <p:cNvSpPr/>
                <p:nvPr/>
              </p:nvSpPr>
              <p:spPr>
                <a:xfrm>
                  <a:off x="1804346" y="938206"/>
                  <a:ext cx="1668341" cy="30767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400" dirty="0">
                      <a:ln w="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TAPACHULA BLVD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6974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49596" y="69757"/>
            <a:ext cx="11579168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Productividad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044278" y="3827882"/>
            <a:ext cx="3962071" cy="2820790"/>
            <a:chOff x="1396224" y="3940731"/>
            <a:chExt cx="3962071" cy="2820790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5C801571-0391-796F-B746-1C3C7EA50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48"/>
            <a:stretch/>
          </p:blipFill>
          <p:spPr>
            <a:xfrm>
              <a:off x="1818459" y="4219255"/>
              <a:ext cx="1876147" cy="19199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91" name="Grupo 51"/>
            <p:cNvGrpSpPr>
              <a:grpSpLocks/>
            </p:cNvGrpSpPr>
            <p:nvPr/>
          </p:nvGrpSpPr>
          <p:grpSpPr bwMode="auto">
            <a:xfrm>
              <a:off x="1396224" y="3940731"/>
              <a:ext cx="3962071" cy="2820790"/>
              <a:chOff x="6900863" y="1093788"/>
              <a:chExt cx="3962470" cy="2820789"/>
            </a:xfrm>
          </p:grpSpPr>
          <p:pic>
            <p:nvPicPr>
              <p:cNvPr id="100" name="Imagen 9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431939" y="1443923"/>
                <a:ext cx="522676" cy="418631"/>
              </a:xfrm>
              <a:prstGeom prst="rect">
                <a:avLst/>
              </a:prstGeom>
            </p:spPr>
          </p:pic>
          <p:pic>
            <p:nvPicPr>
              <p:cNvPr id="101" name="Imagen 10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70C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445166" y="1970002"/>
                <a:ext cx="476799" cy="420473"/>
              </a:xfrm>
              <a:prstGeom prst="rect">
                <a:avLst/>
              </a:prstGeom>
            </p:spPr>
          </p:pic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chemeClr val="accent3">
                    <a:lumMod val="50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9445166" y="2497923"/>
                <a:ext cx="496223" cy="418630"/>
              </a:xfrm>
              <a:prstGeom prst="rect">
                <a:avLst/>
              </a:prstGeom>
            </p:spPr>
          </p:pic>
          <p:pic>
            <p:nvPicPr>
              <p:cNvPr id="105" name="Imagen 10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9431939" y="3024003"/>
                <a:ext cx="522676" cy="418630"/>
              </a:xfrm>
              <a:prstGeom prst="rect">
                <a:avLst/>
              </a:prstGeom>
            </p:spPr>
          </p:pic>
          <p:sp>
            <p:nvSpPr>
              <p:cNvPr id="113" name="Rectángulo 112"/>
              <p:cNvSpPr/>
              <p:nvPr/>
            </p:nvSpPr>
            <p:spPr bwMode="auto">
              <a:xfrm>
                <a:off x="9988500" y="1325563"/>
                <a:ext cx="862824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CB47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75%</a:t>
                </a:r>
              </a:p>
            </p:txBody>
          </p:sp>
          <p:sp>
            <p:nvSpPr>
              <p:cNvPr id="114" name="Rectángulo 113"/>
              <p:cNvSpPr/>
              <p:nvPr/>
            </p:nvSpPr>
            <p:spPr bwMode="auto">
              <a:xfrm>
                <a:off x="9979668" y="1878013"/>
                <a:ext cx="883665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889B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86%</a:t>
                </a:r>
              </a:p>
            </p:txBody>
          </p:sp>
          <p:sp>
            <p:nvSpPr>
              <p:cNvPr id="116" name="Rectángulo 115"/>
              <p:cNvSpPr/>
              <p:nvPr/>
            </p:nvSpPr>
            <p:spPr bwMode="auto">
              <a:xfrm>
                <a:off x="9982081" y="2411413"/>
                <a:ext cx="87725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9F937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67%</a:t>
                </a:r>
              </a:p>
            </p:txBody>
          </p:sp>
          <p:sp>
            <p:nvSpPr>
              <p:cNvPr id="117" name="Rectángulo 116"/>
              <p:cNvSpPr/>
              <p:nvPr/>
            </p:nvSpPr>
            <p:spPr bwMode="auto">
              <a:xfrm>
                <a:off x="9993301" y="2932112"/>
                <a:ext cx="854807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B466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87%</a:t>
                </a:r>
              </a:p>
            </p:txBody>
          </p:sp>
          <p:sp>
            <p:nvSpPr>
              <p:cNvPr id="134" name="Elipse 133"/>
              <p:cNvSpPr/>
              <p:nvPr/>
            </p:nvSpPr>
            <p:spPr bwMode="auto">
              <a:xfrm>
                <a:off x="6900863" y="1093788"/>
                <a:ext cx="917668" cy="917575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s-ES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7</a:t>
                </a:r>
                <a:r>
                  <a:rPr lang="es-MX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8</a:t>
                </a:r>
              </a:p>
            </p:txBody>
          </p:sp>
          <p:grpSp>
            <p:nvGrpSpPr>
              <p:cNvPr id="135" name="Grupo 143"/>
              <p:cNvGrpSpPr>
                <a:grpSpLocks/>
              </p:cNvGrpSpPr>
              <p:nvPr/>
            </p:nvGrpSpPr>
            <p:grpSpPr bwMode="auto">
              <a:xfrm>
                <a:off x="7277457" y="3414712"/>
                <a:ext cx="1872816" cy="499865"/>
                <a:chOff x="1753456" y="746504"/>
                <a:chExt cx="1872220" cy="499775"/>
              </a:xfrm>
            </p:grpSpPr>
            <p:sp>
              <p:nvSpPr>
                <p:cNvPr id="145" name="Rectángulo 144"/>
                <p:cNvSpPr/>
                <p:nvPr/>
              </p:nvSpPr>
              <p:spPr>
                <a:xfrm>
                  <a:off x="1753456" y="746504"/>
                  <a:ext cx="1872220" cy="33849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ALEJANDRA CANO</a:t>
                  </a:r>
                </a:p>
              </p:txBody>
            </p:sp>
            <p:sp>
              <p:nvSpPr>
                <p:cNvPr id="149" name="Rectángulo 148"/>
                <p:cNvSpPr/>
                <p:nvPr/>
              </p:nvSpPr>
              <p:spPr>
                <a:xfrm>
                  <a:off x="1894985" y="938557"/>
                  <a:ext cx="1485980" cy="30772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400" dirty="0">
                      <a:ln w="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SAN FERNANDO</a:t>
                  </a:r>
                </a:p>
              </p:txBody>
            </p:sp>
          </p:grpSp>
        </p:grpSp>
      </p:grpSp>
      <p:grpSp>
        <p:nvGrpSpPr>
          <p:cNvPr id="65" name="Grupo 173"/>
          <p:cNvGrpSpPr>
            <a:grpSpLocks/>
          </p:cNvGrpSpPr>
          <p:nvPr/>
        </p:nvGrpSpPr>
        <p:grpSpPr bwMode="auto">
          <a:xfrm>
            <a:off x="1292163" y="818317"/>
            <a:ext cx="4144390" cy="2820789"/>
            <a:chOff x="694454" y="967003"/>
            <a:chExt cx="4142562" cy="2820282"/>
          </a:xfrm>
        </p:grpSpPr>
        <p:grpSp>
          <p:nvGrpSpPr>
            <p:cNvPr id="66" name="Grupo 174"/>
            <p:cNvGrpSpPr>
              <a:grpSpLocks/>
            </p:cNvGrpSpPr>
            <p:nvPr/>
          </p:nvGrpSpPr>
          <p:grpSpPr bwMode="auto">
            <a:xfrm>
              <a:off x="694454" y="967003"/>
              <a:ext cx="4142562" cy="2422665"/>
              <a:chOff x="498130" y="995607"/>
              <a:chExt cx="5022135" cy="2937061"/>
            </a:xfrm>
          </p:grpSpPr>
          <p:grpSp>
            <p:nvGrpSpPr>
              <p:cNvPr id="70" name="Grupo 178"/>
              <p:cNvGrpSpPr>
                <a:grpSpLocks/>
              </p:cNvGrpSpPr>
              <p:nvPr/>
            </p:nvGrpSpPr>
            <p:grpSpPr bwMode="auto">
              <a:xfrm>
                <a:off x="1311200" y="1245132"/>
                <a:ext cx="4209065" cy="2687536"/>
                <a:chOff x="1447063" y="1234398"/>
                <a:chExt cx="5666560" cy="3618164"/>
              </a:xfrm>
            </p:grpSpPr>
            <p:pic>
              <p:nvPicPr>
                <p:cNvPr id="87" name="Imagen 86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1469830"/>
                  <a:ext cx="852801" cy="683135"/>
                </a:xfrm>
                <a:prstGeom prst="rect">
                  <a:avLst/>
                </a:prstGeom>
              </p:spPr>
            </p:pic>
            <p:pic>
              <p:nvPicPr>
                <p:cNvPr id="88" name="Imagen 87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70C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503746" y="2328303"/>
                  <a:ext cx="777949" cy="686141"/>
                </a:xfrm>
                <a:prstGeom prst="rect">
                  <a:avLst/>
                </a:prstGeom>
              </p:spPr>
            </p:pic>
            <p:pic>
              <p:nvPicPr>
                <p:cNvPr id="89" name="Imagen 88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lumMod val="50000"/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503746" y="3189782"/>
                  <a:ext cx="809641" cy="683134"/>
                </a:xfrm>
                <a:prstGeom prst="rect">
                  <a:avLst/>
                </a:prstGeom>
              </p:spPr>
            </p:pic>
            <p:pic>
              <p:nvPicPr>
                <p:cNvPr id="90" name="Imagen 89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4048255"/>
                  <a:ext cx="852801" cy="683134"/>
                </a:xfrm>
                <a:prstGeom prst="rect">
                  <a:avLst/>
                </a:prstGeom>
              </p:spPr>
            </p:pic>
            <p:pic>
              <p:nvPicPr>
                <p:cNvPr id="92" name="Picture 2"/>
                <p:cNvPicPr preferRelativeResize="0"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888"/>
                <a:stretch/>
              </p:blipFill>
              <p:spPr bwMode="auto">
                <a:xfrm>
                  <a:off x="1447063" y="1234398"/>
                  <a:ext cx="2348926" cy="329470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93" name="Rectángulo 92"/>
                <p:cNvSpPr/>
                <p:nvPr/>
              </p:nvSpPr>
              <p:spPr>
                <a:xfrm>
                  <a:off x="5339409" y="1276687"/>
                  <a:ext cx="1512078" cy="9542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CB47C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116%</a:t>
                  </a:r>
                </a:p>
              </p:txBody>
            </p:sp>
            <p:sp>
              <p:nvSpPr>
                <p:cNvPr id="94" name="Rectángulo 93"/>
                <p:cNvSpPr/>
                <p:nvPr/>
              </p:nvSpPr>
              <p:spPr>
                <a:xfrm>
                  <a:off x="5345949" y="2178192"/>
                  <a:ext cx="1499001" cy="9542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889B8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80%</a:t>
                  </a:r>
                </a:p>
              </p:txBody>
            </p:sp>
            <p:sp>
              <p:nvSpPr>
                <p:cNvPr id="95" name="Rectángulo 94"/>
                <p:cNvSpPr/>
                <p:nvPr/>
              </p:nvSpPr>
              <p:spPr>
                <a:xfrm>
                  <a:off x="5389718" y="2985972"/>
                  <a:ext cx="1723905" cy="9542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9F937E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106%</a:t>
                  </a:r>
                </a:p>
              </p:txBody>
            </p:sp>
            <p:sp>
              <p:nvSpPr>
                <p:cNvPr id="96" name="Rectángulo 95"/>
                <p:cNvSpPr/>
                <p:nvPr/>
              </p:nvSpPr>
              <p:spPr>
                <a:xfrm>
                  <a:off x="5403481" y="3898308"/>
                  <a:ext cx="1383935" cy="9542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B46666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77%</a:t>
                  </a:r>
                </a:p>
              </p:txBody>
            </p:sp>
          </p:grpSp>
          <p:sp>
            <p:nvSpPr>
              <p:cNvPr id="71" name="Elipse 70"/>
              <p:cNvSpPr/>
              <p:nvPr/>
            </p:nvSpPr>
            <p:spPr>
              <a:xfrm>
                <a:off x="498130" y="995607"/>
                <a:ext cx="1111909" cy="1112201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anchor="ctr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s-MX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94  </a:t>
                </a:r>
                <a:endParaRPr lang="es-MX" sz="3200" dirty="0">
                  <a:solidFill>
                    <a:schemeClr val="bg1"/>
                  </a:solidFill>
                  <a:latin typeface="Berlin Sans FB" panose="020E0602020502020306" pitchFamily="34" charset="0"/>
                </a:endParaRPr>
              </a:p>
            </p:txBody>
          </p:sp>
        </p:grpSp>
        <p:grpSp>
          <p:nvGrpSpPr>
            <p:cNvPr id="67" name="Grupo 175"/>
            <p:cNvGrpSpPr>
              <a:grpSpLocks/>
            </p:cNvGrpSpPr>
            <p:nvPr/>
          </p:nvGrpSpPr>
          <p:grpSpPr bwMode="auto">
            <a:xfrm>
              <a:off x="1033177" y="3287511"/>
              <a:ext cx="1948714" cy="499774"/>
              <a:chOff x="1715708" y="746505"/>
              <a:chExt cx="1948714" cy="499774"/>
            </a:xfrm>
          </p:grpSpPr>
          <p:sp>
            <p:nvSpPr>
              <p:cNvPr id="68" name="Rectángulo 67"/>
              <p:cNvSpPr/>
              <p:nvPr/>
            </p:nvSpPr>
            <p:spPr>
              <a:xfrm>
                <a:off x="1715708" y="746505"/>
                <a:ext cx="1948714" cy="3384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CRISTOBAL TORRES</a:t>
                </a:r>
              </a:p>
            </p:txBody>
          </p:sp>
          <p:sp>
            <p:nvSpPr>
              <p:cNvPr id="69" name="Rectángulo 68"/>
              <p:cNvSpPr/>
              <p:nvPr/>
            </p:nvSpPr>
            <p:spPr>
              <a:xfrm>
                <a:off x="1918107" y="938557"/>
                <a:ext cx="1439183" cy="3077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TAPACHULA 2A</a:t>
                </a:r>
              </a:p>
            </p:txBody>
          </p:sp>
        </p:grpSp>
      </p:grpSp>
      <p:grpSp>
        <p:nvGrpSpPr>
          <p:cNvPr id="97" name="Grupo 96"/>
          <p:cNvGrpSpPr/>
          <p:nvPr/>
        </p:nvGrpSpPr>
        <p:grpSpPr>
          <a:xfrm>
            <a:off x="1292163" y="3874946"/>
            <a:ext cx="4063881" cy="2820988"/>
            <a:chOff x="1735138" y="1063625"/>
            <a:chExt cx="4063881" cy="2820988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2663" y="1251223"/>
              <a:ext cx="1513801" cy="207015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99" name="Grupo 141"/>
            <p:cNvGrpSpPr>
              <a:grpSpLocks/>
            </p:cNvGrpSpPr>
            <p:nvPr/>
          </p:nvGrpSpPr>
          <p:grpSpPr bwMode="auto">
            <a:xfrm>
              <a:off x="1735138" y="1063625"/>
              <a:ext cx="4063881" cy="2820988"/>
              <a:chOff x="694454" y="967003"/>
              <a:chExt cx="4065008" cy="2820480"/>
            </a:xfrm>
          </p:grpSpPr>
          <p:grpSp>
            <p:nvGrpSpPr>
              <p:cNvPr id="103" name="Grupo 142"/>
              <p:cNvGrpSpPr>
                <a:grpSpLocks/>
              </p:cNvGrpSpPr>
              <p:nvPr/>
            </p:nvGrpSpPr>
            <p:grpSpPr bwMode="auto">
              <a:xfrm>
                <a:off x="694454" y="967003"/>
                <a:ext cx="4065008" cy="2422664"/>
                <a:chOff x="498130" y="995607"/>
                <a:chExt cx="4928113" cy="2937060"/>
              </a:xfrm>
            </p:grpSpPr>
            <p:grpSp>
              <p:nvGrpSpPr>
                <p:cNvPr id="121" name="Grupo 146"/>
                <p:cNvGrpSpPr>
                  <a:grpSpLocks/>
                </p:cNvGrpSpPr>
                <p:nvPr/>
              </p:nvGrpSpPr>
              <p:grpSpPr bwMode="auto">
                <a:xfrm>
                  <a:off x="3565643" y="1276544"/>
                  <a:ext cx="1860600" cy="2656123"/>
                  <a:chOff x="4482165" y="1276687"/>
                  <a:chExt cx="2504881" cy="3575873"/>
                </a:xfrm>
              </p:grpSpPr>
              <p:pic>
                <p:nvPicPr>
                  <p:cNvPr id="123" name="Imagen 122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rgbClr val="00B05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4482165" y="1469830"/>
                    <a:ext cx="852801" cy="683135"/>
                  </a:xfrm>
                  <a:prstGeom prst="rect">
                    <a:avLst/>
                  </a:prstGeom>
                </p:spPr>
              </p:pic>
              <p:pic>
                <p:nvPicPr>
                  <p:cNvPr id="124" name="Imagen 123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rgbClr val="0070C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4503746" y="2328303"/>
                    <a:ext cx="777949" cy="686141"/>
                  </a:xfrm>
                  <a:prstGeom prst="rect">
                    <a:avLst/>
                  </a:prstGeom>
                </p:spPr>
              </p:pic>
              <p:pic>
                <p:nvPicPr>
                  <p:cNvPr id="125" name="Imagen 124"/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chemeClr val="accent3">
                        <a:lumMod val="50000"/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503746" y="3189782"/>
                    <a:ext cx="809641" cy="683134"/>
                  </a:xfrm>
                  <a:prstGeom prst="rect">
                    <a:avLst/>
                  </a:prstGeom>
                </p:spPr>
              </p:pic>
              <p:pic>
                <p:nvPicPr>
                  <p:cNvPr id="128" name="Imagen 127"/>
                  <p:cNvPicPr>
                    <a:picLocks noChangeAspect="1"/>
                  </p:cNvPicPr>
                  <p:nvPr/>
                </p:nvPicPr>
                <p:blipFill>
                  <a:blip r:embed="rId6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4482165" y="4048255"/>
                    <a:ext cx="852801" cy="683134"/>
                  </a:xfrm>
                  <a:prstGeom prst="rect">
                    <a:avLst/>
                  </a:prstGeom>
                </p:spPr>
              </p:pic>
              <p:sp>
                <p:nvSpPr>
                  <p:cNvPr id="129" name="Rectángulo 128"/>
                  <p:cNvSpPr/>
                  <p:nvPr/>
                </p:nvSpPr>
                <p:spPr>
                  <a:xfrm>
                    <a:off x="5367889" y="1276687"/>
                    <a:ext cx="1455591" cy="95425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6CB47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57%</a:t>
                    </a:r>
                  </a:p>
                </p:txBody>
              </p:sp>
              <p:sp>
                <p:nvSpPr>
                  <p:cNvPr id="130" name="Rectángulo 129"/>
                  <p:cNvSpPr/>
                  <p:nvPr/>
                </p:nvSpPr>
                <p:spPr>
                  <a:xfrm>
                    <a:off x="5204327" y="2178192"/>
                    <a:ext cx="1782719" cy="95425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6889B8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100%</a:t>
                    </a:r>
                  </a:p>
                </p:txBody>
              </p:sp>
              <p:sp>
                <p:nvSpPr>
                  <p:cNvPr id="131" name="Rectángulo 130"/>
                  <p:cNvSpPr/>
                  <p:nvPr/>
                </p:nvSpPr>
                <p:spPr>
                  <a:xfrm>
                    <a:off x="5386221" y="3048611"/>
                    <a:ext cx="1416334" cy="95425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9F937E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83%</a:t>
                    </a:r>
                  </a:p>
                </p:txBody>
              </p:sp>
              <p:sp>
                <p:nvSpPr>
                  <p:cNvPr id="132" name="Rectángulo 131"/>
                  <p:cNvSpPr/>
                  <p:nvPr/>
                </p:nvSpPr>
                <p:spPr>
                  <a:xfrm>
                    <a:off x="5369200" y="3898306"/>
                    <a:ext cx="1452972" cy="95425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B4666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93%</a:t>
                    </a:r>
                  </a:p>
                </p:txBody>
              </p:sp>
            </p:grpSp>
            <p:sp>
              <p:nvSpPr>
                <p:cNvPr id="122" name="Elipse 121"/>
                <p:cNvSpPr/>
                <p:nvPr/>
              </p:nvSpPr>
              <p:spPr>
                <a:xfrm>
                  <a:off x="498130" y="995607"/>
                  <a:ext cx="1112708" cy="1112200"/>
                </a:xfrm>
                <a:prstGeom prst="ellipse">
                  <a:avLst/>
                </a:prstGeom>
                <a:solidFill>
                  <a:srgbClr val="C00000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s-MX" sz="4000" dirty="0">
                      <a:solidFill>
                        <a:schemeClr val="bg1"/>
                      </a:solidFill>
                      <a:latin typeface="Berlin Sans FB" panose="020E0602020502020306" pitchFamily="34" charset="0"/>
                    </a:rPr>
                    <a:t>83</a:t>
                  </a:r>
                </a:p>
              </p:txBody>
            </p:sp>
          </p:grpSp>
          <p:grpSp>
            <p:nvGrpSpPr>
              <p:cNvPr id="104" name="Grupo 143"/>
              <p:cNvGrpSpPr>
                <a:grpSpLocks/>
              </p:cNvGrpSpPr>
              <p:nvPr/>
            </p:nvGrpSpPr>
            <p:grpSpPr bwMode="auto">
              <a:xfrm>
                <a:off x="1083134" y="3287510"/>
                <a:ext cx="1849097" cy="499973"/>
                <a:chOff x="1765665" y="746504"/>
                <a:chExt cx="1849097" cy="499973"/>
              </a:xfrm>
            </p:grpSpPr>
            <p:sp>
              <p:nvSpPr>
                <p:cNvPr id="119" name="Rectángulo 118"/>
                <p:cNvSpPr/>
                <p:nvPr/>
              </p:nvSpPr>
              <p:spPr>
                <a:xfrm>
                  <a:off x="1765665" y="746504"/>
                  <a:ext cx="1849097" cy="33849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MARIA CANIZALEZ</a:t>
                  </a:r>
                </a:p>
              </p:txBody>
            </p:sp>
            <p:sp>
              <p:nvSpPr>
                <p:cNvPr id="120" name="Rectángulo 119"/>
                <p:cNvSpPr/>
                <p:nvPr/>
              </p:nvSpPr>
              <p:spPr>
                <a:xfrm>
                  <a:off x="2110613" y="938557"/>
                  <a:ext cx="1054392" cy="3079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400" dirty="0">
                      <a:ln w="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PALMERAS</a:t>
                  </a:r>
                </a:p>
              </p:txBody>
            </p:sp>
          </p:grpSp>
        </p:grpSp>
      </p:grpSp>
      <p:grpSp>
        <p:nvGrpSpPr>
          <p:cNvPr id="133" name="Grupo 132"/>
          <p:cNvGrpSpPr/>
          <p:nvPr/>
        </p:nvGrpSpPr>
        <p:grpSpPr>
          <a:xfrm>
            <a:off x="6044278" y="815004"/>
            <a:ext cx="4065470" cy="2820790"/>
            <a:chOff x="5972831" y="921005"/>
            <a:chExt cx="4065470" cy="2820790"/>
          </a:xfrm>
        </p:grpSpPr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id="{5C801571-0391-796F-B746-1C3C7EA50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6" r="13278" b="21082"/>
            <a:stretch/>
          </p:blipFill>
          <p:spPr>
            <a:xfrm>
              <a:off x="6441968" y="1285413"/>
              <a:ext cx="1762299" cy="17952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7" name="Grupo 136"/>
            <p:cNvGrpSpPr/>
            <p:nvPr/>
          </p:nvGrpSpPr>
          <p:grpSpPr>
            <a:xfrm>
              <a:off x="5972831" y="921005"/>
              <a:ext cx="4065470" cy="2820790"/>
              <a:chOff x="1370013" y="871538"/>
              <a:chExt cx="4065470" cy="2820790"/>
            </a:xfrm>
          </p:grpSpPr>
          <p:pic>
            <p:nvPicPr>
              <p:cNvPr id="138" name="Imagen 13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3900693" y="1221673"/>
                <a:ext cx="522594" cy="418631"/>
              </a:xfrm>
              <a:prstGeom prst="rect">
                <a:avLst/>
              </a:prstGeom>
            </p:spPr>
          </p:pic>
          <p:pic>
            <p:nvPicPr>
              <p:cNvPr id="139" name="Imagen 13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70C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3913917" y="1747752"/>
                <a:ext cx="476725" cy="420473"/>
              </a:xfrm>
              <a:prstGeom prst="rect">
                <a:avLst/>
              </a:prstGeom>
            </p:spPr>
          </p:pic>
          <p:pic>
            <p:nvPicPr>
              <p:cNvPr id="140" name="Imagen 13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chemeClr val="accent3">
                    <a:lumMod val="50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3913917" y="2275673"/>
                <a:ext cx="496145" cy="418630"/>
              </a:xfrm>
              <a:prstGeom prst="rect">
                <a:avLst/>
              </a:prstGeom>
            </p:spPr>
          </p:pic>
          <p:pic>
            <p:nvPicPr>
              <p:cNvPr id="141" name="Imagen 140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3900693" y="2801753"/>
                <a:ext cx="522594" cy="418630"/>
              </a:xfrm>
              <a:prstGeom prst="rect">
                <a:avLst/>
              </a:prstGeom>
            </p:spPr>
          </p:pic>
          <p:sp>
            <p:nvSpPr>
              <p:cNvPr id="142" name="Rectángulo 141"/>
              <p:cNvSpPr/>
              <p:nvPr/>
            </p:nvSpPr>
            <p:spPr bwMode="auto">
              <a:xfrm>
                <a:off x="4498207" y="1103313"/>
                <a:ext cx="782587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CB47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71%</a:t>
                </a:r>
              </a:p>
            </p:txBody>
          </p:sp>
          <p:sp>
            <p:nvSpPr>
              <p:cNvPr id="143" name="Rectángulo 142"/>
              <p:cNvSpPr/>
              <p:nvPr/>
            </p:nvSpPr>
            <p:spPr bwMode="auto">
              <a:xfrm>
                <a:off x="4343517" y="1655763"/>
                <a:ext cx="1091966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889B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100%</a:t>
                </a:r>
              </a:p>
            </p:txBody>
          </p:sp>
          <p:sp>
            <p:nvSpPr>
              <p:cNvPr id="144" name="Rectángulo 143"/>
              <p:cNvSpPr/>
              <p:nvPr/>
            </p:nvSpPr>
            <p:spPr bwMode="auto">
              <a:xfrm>
                <a:off x="4462139" y="2189163"/>
                <a:ext cx="85472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9F937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78%</a:t>
                </a:r>
              </a:p>
            </p:txBody>
          </p:sp>
          <p:sp>
            <p:nvSpPr>
              <p:cNvPr id="146" name="Rectángulo 145"/>
              <p:cNvSpPr/>
              <p:nvPr/>
            </p:nvSpPr>
            <p:spPr bwMode="auto">
              <a:xfrm>
                <a:off x="4444508" y="2709863"/>
                <a:ext cx="889987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B466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93%</a:t>
                </a:r>
              </a:p>
            </p:txBody>
          </p:sp>
          <p:sp>
            <p:nvSpPr>
              <p:cNvPr id="147" name="Elipse 146"/>
              <p:cNvSpPr/>
              <p:nvPr/>
            </p:nvSpPr>
            <p:spPr bwMode="auto">
              <a:xfrm>
                <a:off x="1370013" y="871538"/>
                <a:ext cx="917575" cy="917575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s-MX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85</a:t>
                </a:r>
              </a:p>
            </p:txBody>
          </p:sp>
          <p:grpSp>
            <p:nvGrpSpPr>
              <p:cNvPr id="148" name="Grupo 159"/>
              <p:cNvGrpSpPr>
                <a:grpSpLocks/>
              </p:cNvGrpSpPr>
              <p:nvPr/>
            </p:nvGrpSpPr>
            <p:grpSpPr bwMode="auto">
              <a:xfrm>
                <a:off x="1859571" y="3192463"/>
                <a:ext cx="1646606" cy="499865"/>
                <a:chOff x="1866468" y="746505"/>
                <a:chExt cx="1646344" cy="499775"/>
              </a:xfrm>
            </p:grpSpPr>
            <p:sp>
              <p:nvSpPr>
                <p:cNvPr id="150" name="Rectángulo 149"/>
                <p:cNvSpPr/>
                <p:nvPr/>
              </p:nvSpPr>
              <p:spPr>
                <a:xfrm>
                  <a:off x="1866468" y="746505"/>
                  <a:ext cx="1646344" cy="33849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SINDY ESCOBAR</a:t>
                  </a:r>
                </a:p>
              </p:txBody>
            </p:sp>
            <p:sp>
              <p:nvSpPr>
                <p:cNvPr id="151" name="Rectángulo 150"/>
                <p:cNvSpPr/>
                <p:nvPr/>
              </p:nvSpPr>
              <p:spPr>
                <a:xfrm>
                  <a:off x="1994399" y="938558"/>
                  <a:ext cx="1285722" cy="30772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400" dirty="0">
                      <a:ln w="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LIBRAMIENTO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122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49596" y="69757"/>
            <a:ext cx="11579168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Productividad</a:t>
            </a:r>
          </a:p>
        </p:txBody>
      </p:sp>
      <p:grpSp>
        <p:nvGrpSpPr>
          <p:cNvPr id="93" name="Grupo 173"/>
          <p:cNvGrpSpPr>
            <a:grpSpLocks/>
          </p:cNvGrpSpPr>
          <p:nvPr/>
        </p:nvGrpSpPr>
        <p:grpSpPr bwMode="auto">
          <a:xfrm>
            <a:off x="1275984" y="3910086"/>
            <a:ext cx="4066266" cy="2820987"/>
            <a:chOff x="694454" y="967003"/>
            <a:chExt cx="4064471" cy="2820480"/>
          </a:xfrm>
        </p:grpSpPr>
        <p:grpSp>
          <p:nvGrpSpPr>
            <p:cNvPr id="94" name="Grupo 174"/>
            <p:cNvGrpSpPr>
              <a:grpSpLocks/>
            </p:cNvGrpSpPr>
            <p:nvPr/>
          </p:nvGrpSpPr>
          <p:grpSpPr bwMode="auto">
            <a:xfrm>
              <a:off x="694454" y="967003"/>
              <a:ext cx="4064471" cy="2422665"/>
              <a:chOff x="498130" y="995607"/>
              <a:chExt cx="4927463" cy="2937061"/>
            </a:xfrm>
          </p:grpSpPr>
          <p:grpSp>
            <p:nvGrpSpPr>
              <p:cNvPr id="98" name="Grupo 178"/>
              <p:cNvGrpSpPr>
                <a:grpSpLocks/>
              </p:cNvGrpSpPr>
              <p:nvPr/>
            </p:nvGrpSpPr>
            <p:grpSpPr bwMode="auto">
              <a:xfrm>
                <a:off x="1144917" y="1276544"/>
                <a:ext cx="4280676" cy="2656124"/>
                <a:chOff x="1223200" y="1276687"/>
                <a:chExt cx="5762969" cy="3575875"/>
              </a:xfrm>
            </p:grpSpPr>
            <p:pic>
              <p:nvPicPr>
                <p:cNvPr id="100" name="Imagen 99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1469830"/>
                  <a:ext cx="852801" cy="683135"/>
                </a:xfrm>
                <a:prstGeom prst="rect">
                  <a:avLst/>
                </a:prstGeom>
              </p:spPr>
            </p:pic>
            <p:pic>
              <p:nvPicPr>
                <p:cNvPr id="101" name="Imagen 100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0070C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503746" y="2328303"/>
                  <a:ext cx="777949" cy="686141"/>
                </a:xfrm>
                <a:prstGeom prst="rect">
                  <a:avLst/>
                </a:prstGeom>
              </p:spPr>
            </p:pic>
            <p:pic>
              <p:nvPicPr>
                <p:cNvPr id="102" name="Imagen 101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lumMod val="50000"/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503746" y="3189782"/>
                  <a:ext cx="809641" cy="683134"/>
                </a:xfrm>
                <a:prstGeom prst="rect">
                  <a:avLst/>
                </a:prstGeom>
              </p:spPr>
            </p:pic>
            <p:pic>
              <p:nvPicPr>
                <p:cNvPr id="103" name="Imagen 102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8F9FA"/>
                    </a:clrFrom>
                    <a:clrTo>
                      <a:srgbClr val="F8F9FA">
                        <a:alpha val="0"/>
                      </a:srgbClr>
                    </a:clrTo>
                  </a:clrChange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4482165" y="4048255"/>
                  <a:ext cx="852801" cy="683134"/>
                </a:xfrm>
                <a:prstGeom prst="rect">
                  <a:avLst/>
                </a:prstGeom>
              </p:spPr>
            </p:pic>
            <p:pic>
              <p:nvPicPr>
                <p:cNvPr id="104" name="Picture 2"/>
                <p:cNvPicPr preferRelativeResize="0"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611" b="20124"/>
                <a:stretch/>
              </p:blipFill>
              <p:spPr bwMode="auto">
                <a:xfrm>
                  <a:off x="1223200" y="1634086"/>
                  <a:ext cx="2587502" cy="2864923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05" name="Rectángulo 104"/>
                <p:cNvSpPr/>
                <p:nvPr/>
              </p:nvSpPr>
              <p:spPr>
                <a:xfrm>
                  <a:off x="5365561" y="1276687"/>
                  <a:ext cx="1459776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CB47C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62%</a:t>
                  </a:r>
                </a:p>
              </p:txBody>
            </p:sp>
            <p:sp>
              <p:nvSpPr>
                <p:cNvPr id="106" name="Rectángulo 105"/>
                <p:cNvSpPr/>
                <p:nvPr/>
              </p:nvSpPr>
              <p:spPr>
                <a:xfrm>
                  <a:off x="5446629" y="2178193"/>
                  <a:ext cx="1297637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6889B8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13%</a:t>
                  </a:r>
                </a:p>
              </p:txBody>
            </p:sp>
            <p:sp>
              <p:nvSpPr>
                <p:cNvPr id="107" name="Rectángulo 106"/>
                <p:cNvSpPr/>
                <p:nvPr/>
              </p:nvSpPr>
              <p:spPr>
                <a:xfrm>
                  <a:off x="5365560" y="3048612"/>
                  <a:ext cx="1459775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9F937E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62%</a:t>
                  </a:r>
                </a:p>
              </p:txBody>
            </p:sp>
            <p:sp>
              <p:nvSpPr>
                <p:cNvPr id="108" name="Rectángulo 107"/>
                <p:cNvSpPr/>
                <p:nvPr/>
              </p:nvSpPr>
              <p:spPr>
                <a:xfrm>
                  <a:off x="5204731" y="3898307"/>
                  <a:ext cx="1781438" cy="9542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3200" dirty="0">
                      <a:ln w="0"/>
                      <a:solidFill>
                        <a:srgbClr val="B46666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100%</a:t>
                  </a:r>
                </a:p>
              </p:txBody>
            </p:sp>
          </p:grpSp>
          <p:sp>
            <p:nvSpPr>
              <p:cNvPr id="99" name="Elipse 98"/>
              <p:cNvSpPr/>
              <p:nvPr/>
            </p:nvSpPr>
            <p:spPr>
              <a:xfrm>
                <a:off x="498130" y="995607"/>
                <a:ext cx="1111909" cy="1112201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es-MX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59 </a:t>
                </a:r>
                <a:endParaRPr lang="es-MX" sz="3200" dirty="0">
                  <a:solidFill>
                    <a:schemeClr val="bg1"/>
                  </a:solidFill>
                  <a:latin typeface="Berlin Sans FB" panose="020E0602020502020306" pitchFamily="34" charset="0"/>
                </a:endParaRPr>
              </a:p>
            </p:txBody>
          </p:sp>
        </p:grpSp>
        <p:grpSp>
          <p:nvGrpSpPr>
            <p:cNvPr id="95" name="Grupo 175"/>
            <p:cNvGrpSpPr>
              <a:grpSpLocks/>
            </p:cNvGrpSpPr>
            <p:nvPr/>
          </p:nvGrpSpPr>
          <p:grpSpPr bwMode="auto">
            <a:xfrm>
              <a:off x="1100472" y="3287511"/>
              <a:ext cx="1814120" cy="499972"/>
              <a:chOff x="1783003" y="746505"/>
              <a:chExt cx="1814120" cy="499972"/>
            </a:xfrm>
          </p:grpSpPr>
          <p:sp>
            <p:nvSpPr>
              <p:cNvPr id="96" name="Rectángulo 95"/>
              <p:cNvSpPr/>
              <p:nvPr/>
            </p:nvSpPr>
            <p:spPr>
              <a:xfrm>
                <a:off x="1783003" y="746505"/>
                <a:ext cx="1814120" cy="3384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GUSTAVO FLORES</a:t>
                </a:r>
              </a:p>
            </p:txBody>
          </p:sp>
          <p:sp>
            <p:nvSpPr>
              <p:cNvPr id="97" name="Rectángulo 96"/>
              <p:cNvSpPr/>
              <p:nvPr/>
            </p:nvSpPr>
            <p:spPr>
              <a:xfrm>
                <a:off x="2006944" y="938557"/>
                <a:ext cx="1261506" cy="3079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LLANTERA 5a</a:t>
                </a:r>
              </a:p>
            </p:txBody>
          </p:sp>
        </p:grpSp>
      </p:grpSp>
      <p:grpSp>
        <p:nvGrpSpPr>
          <p:cNvPr id="51" name="Grupo 50"/>
          <p:cNvGrpSpPr/>
          <p:nvPr/>
        </p:nvGrpSpPr>
        <p:grpSpPr>
          <a:xfrm>
            <a:off x="6001544" y="854110"/>
            <a:ext cx="3962098" cy="2819202"/>
            <a:chOff x="6001544" y="854110"/>
            <a:chExt cx="3962098" cy="2819202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5C801571-0391-796F-B746-1C3C7EA50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96" t="15313" r="8504" b="12200"/>
            <a:stretch/>
          </p:blipFill>
          <p:spPr>
            <a:xfrm>
              <a:off x="6450073" y="1185250"/>
              <a:ext cx="1803862" cy="188698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53" name="Grupo 141"/>
            <p:cNvGrpSpPr>
              <a:grpSpLocks/>
            </p:cNvGrpSpPr>
            <p:nvPr/>
          </p:nvGrpSpPr>
          <p:grpSpPr bwMode="auto">
            <a:xfrm>
              <a:off x="6001544" y="854110"/>
              <a:ext cx="3962098" cy="2819202"/>
              <a:chOff x="694454" y="967003"/>
              <a:chExt cx="3963307" cy="2820084"/>
            </a:xfrm>
          </p:grpSpPr>
          <p:grpSp>
            <p:nvGrpSpPr>
              <p:cNvPr id="54" name="Grupo 142"/>
              <p:cNvGrpSpPr>
                <a:grpSpLocks/>
              </p:cNvGrpSpPr>
              <p:nvPr/>
            </p:nvGrpSpPr>
            <p:grpSpPr bwMode="auto">
              <a:xfrm>
                <a:off x="694454" y="967003"/>
                <a:ext cx="3963307" cy="2422271"/>
                <a:chOff x="498130" y="995607"/>
                <a:chExt cx="4804821" cy="2936583"/>
              </a:xfrm>
            </p:grpSpPr>
            <p:grpSp>
              <p:nvGrpSpPr>
                <p:cNvPr id="58" name="Grupo 146"/>
                <p:cNvGrpSpPr>
                  <a:grpSpLocks/>
                </p:cNvGrpSpPr>
                <p:nvPr/>
              </p:nvGrpSpPr>
              <p:grpSpPr bwMode="auto">
                <a:xfrm>
                  <a:off x="3565642" y="1276683"/>
                  <a:ext cx="1737309" cy="2655507"/>
                  <a:chOff x="4482165" y="1276873"/>
                  <a:chExt cx="2338898" cy="3575043"/>
                </a:xfrm>
              </p:grpSpPr>
              <p:pic>
                <p:nvPicPr>
                  <p:cNvPr id="60" name="Imagen 59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rgbClr val="00B05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4482165" y="1469830"/>
                    <a:ext cx="852801" cy="683135"/>
                  </a:xfrm>
                  <a:prstGeom prst="rect">
                    <a:avLst/>
                  </a:prstGeom>
                </p:spPr>
              </p:pic>
              <p:pic>
                <p:nvPicPr>
                  <p:cNvPr id="61" name="Imagen 60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rgbClr val="0070C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4503746" y="2328303"/>
                    <a:ext cx="777949" cy="686141"/>
                  </a:xfrm>
                  <a:prstGeom prst="rect">
                    <a:avLst/>
                  </a:prstGeom>
                </p:spPr>
              </p:pic>
              <p:pic>
                <p:nvPicPr>
                  <p:cNvPr id="62" name="Imagen 61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chemeClr val="accent3">
                        <a:lumMod val="50000"/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503746" y="3189782"/>
                    <a:ext cx="809641" cy="683134"/>
                  </a:xfrm>
                  <a:prstGeom prst="rect">
                    <a:avLst/>
                  </a:prstGeom>
                </p:spPr>
              </p:pic>
              <p:pic>
                <p:nvPicPr>
                  <p:cNvPr id="63" name="Imagen 62"/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8F9FA"/>
                      </a:clrFrom>
                      <a:clrTo>
                        <a:srgbClr val="F8F9FA">
                          <a:alpha val="0"/>
                        </a:srgbClr>
                      </a:clrTo>
                    </a:clrChange>
                    <a:duotone>
                      <a:prstClr val="black"/>
                      <a:srgbClr val="C0000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4482165" y="4048255"/>
                    <a:ext cx="852801" cy="683134"/>
                  </a:xfrm>
                  <a:prstGeom prst="rect">
                    <a:avLst/>
                  </a:prstGeom>
                </p:spPr>
              </p:pic>
              <p:sp>
                <p:nvSpPr>
                  <p:cNvPr id="64" name="Rectángulo 63"/>
                  <p:cNvSpPr/>
                  <p:nvPr/>
                </p:nvSpPr>
                <p:spPr>
                  <a:xfrm>
                    <a:off x="5368048" y="1276873"/>
                    <a:ext cx="1453015" cy="95472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6CB47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92%</a:t>
                    </a:r>
                  </a:p>
                </p:txBody>
              </p:sp>
              <p:sp>
                <p:nvSpPr>
                  <p:cNvPr id="65" name="Rectángulo 64"/>
                  <p:cNvSpPr/>
                  <p:nvPr/>
                </p:nvSpPr>
                <p:spPr>
                  <a:xfrm>
                    <a:off x="5382417" y="2178823"/>
                    <a:ext cx="1429462" cy="95472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6889B8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53%</a:t>
                    </a:r>
                  </a:p>
                </p:txBody>
              </p:sp>
              <p:sp>
                <p:nvSpPr>
                  <p:cNvPr id="66" name="Rectángulo 65"/>
                  <p:cNvSpPr/>
                  <p:nvPr/>
                </p:nvSpPr>
                <p:spPr>
                  <a:xfrm>
                    <a:off x="5396836" y="3049671"/>
                    <a:ext cx="1395438" cy="95472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9F937E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78%</a:t>
                    </a:r>
                  </a:p>
                </p:txBody>
              </p:sp>
              <p:sp>
                <p:nvSpPr>
                  <p:cNvPr id="67" name="Rectángulo 66"/>
                  <p:cNvSpPr/>
                  <p:nvPr/>
                </p:nvSpPr>
                <p:spPr>
                  <a:xfrm>
                    <a:off x="5392899" y="3897191"/>
                    <a:ext cx="1405907" cy="95472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3200" dirty="0">
                        <a:ln w="0"/>
                        <a:solidFill>
                          <a:srgbClr val="B4666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erlin Sans FB" panose="020E0602020502020306" pitchFamily="34" charset="0"/>
                      </a:rPr>
                      <a:t>73%</a:t>
                    </a:r>
                  </a:p>
                </p:txBody>
              </p:sp>
            </p:grpSp>
            <p:sp>
              <p:nvSpPr>
                <p:cNvPr id="59" name="Elipse 58"/>
                <p:cNvSpPr/>
                <p:nvPr/>
              </p:nvSpPr>
              <p:spPr>
                <a:xfrm>
                  <a:off x="498130" y="995607"/>
                  <a:ext cx="1112740" cy="1112748"/>
                </a:xfrm>
                <a:prstGeom prst="ellipse">
                  <a:avLst/>
                </a:prstGeom>
                <a:solidFill>
                  <a:srgbClr val="C00000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s-ES" sz="4000" dirty="0">
                      <a:solidFill>
                        <a:schemeClr val="bg1"/>
                      </a:solidFill>
                      <a:latin typeface="Berlin Sans FB" panose="020E0602020502020306" pitchFamily="34" charset="0"/>
                    </a:rPr>
                    <a:t>7</a:t>
                  </a:r>
                  <a:r>
                    <a:rPr lang="es-MX" sz="4000" dirty="0">
                      <a:solidFill>
                        <a:schemeClr val="bg1"/>
                      </a:solidFill>
                      <a:latin typeface="Berlin Sans FB" panose="020E0602020502020306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5" name="Grupo 143"/>
              <p:cNvGrpSpPr>
                <a:grpSpLocks/>
              </p:cNvGrpSpPr>
              <p:nvPr/>
            </p:nvGrpSpPr>
            <p:grpSpPr bwMode="auto">
              <a:xfrm>
                <a:off x="1067918" y="3288654"/>
                <a:ext cx="1879614" cy="498433"/>
                <a:chOff x="1750449" y="747648"/>
                <a:chExt cx="1879614" cy="498433"/>
              </a:xfrm>
            </p:grpSpPr>
            <p:sp>
              <p:nvSpPr>
                <p:cNvPr id="56" name="Rectángulo 55"/>
                <p:cNvSpPr/>
                <p:nvPr/>
              </p:nvSpPr>
              <p:spPr>
                <a:xfrm>
                  <a:off x="1750449" y="747648"/>
                  <a:ext cx="1879614" cy="33866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CARLOS ORDOÑES</a:t>
                  </a:r>
                </a:p>
              </p:txBody>
            </p:sp>
            <p:sp>
              <p:nvSpPr>
                <p:cNvPr id="57" name="Rectángulo 56"/>
                <p:cNvSpPr/>
                <p:nvPr/>
              </p:nvSpPr>
              <p:spPr>
                <a:xfrm>
                  <a:off x="2248037" y="938208"/>
                  <a:ext cx="779619" cy="30787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400" dirty="0">
                      <a:ln w="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AMBAR</a:t>
                  </a:r>
                </a:p>
              </p:txBody>
            </p:sp>
          </p:grpSp>
        </p:grpSp>
      </p:grpSp>
      <p:grpSp>
        <p:nvGrpSpPr>
          <p:cNvPr id="68" name="Grupo 67"/>
          <p:cNvGrpSpPr/>
          <p:nvPr/>
        </p:nvGrpSpPr>
        <p:grpSpPr>
          <a:xfrm>
            <a:off x="1269902" y="740889"/>
            <a:ext cx="3966886" cy="2926137"/>
            <a:chOff x="6006372" y="3835384"/>
            <a:chExt cx="3966886" cy="2926137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C1725B53-6C45-DADF-29C4-9B675EE6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1102" y="3835384"/>
              <a:ext cx="2438611" cy="2603218"/>
            </a:xfrm>
            <a:prstGeom prst="rect">
              <a:avLst/>
            </a:prstGeom>
          </p:spPr>
        </p:pic>
        <p:grpSp>
          <p:nvGrpSpPr>
            <p:cNvPr id="70" name="Grupo 69"/>
            <p:cNvGrpSpPr/>
            <p:nvPr/>
          </p:nvGrpSpPr>
          <p:grpSpPr>
            <a:xfrm>
              <a:off x="6006372" y="3940731"/>
              <a:ext cx="3966886" cy="2820790"/>
              <a:chOff x="1354138" y="825500"/>
              <a:chExt cx="3966886" cy="2820790"/>
            </a:xfrm>
          </p:grpSpPr>
          <p:pic>
            <p:nvPicPr>
              <p:cNvPr id="71" name="Imagen 7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3884827" y="1175635"/>
                <a:ext cx="522596" cy="418631"/>
              </a:xfrm>
              <a:prstGeom prst="rect">
                <a:avLst/>
              </a:prstGeom>
            </p:spPr>
          </p:pic>
          <p:pic>
            <p:nvPicPr>
              <p:cNvPr id="72" name="Imagen 7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0070C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3898052" y="1701715"/>
                <a:ext cx="476726" cy="420473"/>
              </a:xfrm>
              <a:prstGeom prst="rect">
                <a:avLst/>
              </a:prstGeom>
            </p:spPr>
          </p:pic>
          <p:pic>
            <p:nvPicPr>
              <p:cNvPr id="73" name="Imagen 7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chemeClr val="accent3">
                    <a:lumMod val="50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3898052" y="2229636"/>
                <a:ext cx="496147" cy="418630"/>
              </a:xfrm>
              <a:prstGeom prst="rect">
                <a:avLst/>
              </a:prstGeom>
            </p:spPr>
          </p:pic>
          <p:pic>
            <p:nvPicPr>
              <p:cNvPr id="74" name="Imagen 7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9FA"/>
                  </a:clrFrom>
                  <a:clrTo>
                    <a:srgbClr val="F8F9FA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3884827" y="2755716"/>
                <a:ext cx="522596" cy="418630"/>
              </a:xfrm>
              <a:prstGeom prst="rect">
                <a:avLst/>
              </a:prstGeom>
            </p:spPr>
          </p:pic>
          <p:sp>
            <p:nvSpPr>
              <p:cNvPr id="75" name="Rectángulo 74"/>
              <p:cNvSpPr/>
              <p:nvPr/>
            </p:nvSpPr>
            <p:spPr bwMode="auto">
              <a:xfrm>
                <a:off x="4440654" y="1057274"/>
                <a:ext cx="865943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CB47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72%</a:t>
                </a:r>
              </a:p>
            </p:txBody>
          </p:sp>
          <p:sp>
            <p:nvSpPr>
              <p:cNvPr id="76" name="Rectángulo 75"/>
              <p:cNvSpPr/>
              <p:nvPr/>
            </p:nvSpPr>
            <p:spPr bwMode="auto">
              <a:xfrm>
                <a:off x="4436640" y="1609725"/>
                <a:ext cx="87556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6889B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53%</a:t>
                </a:r>
              </a:p>
            </p:txBody>
          </p:sp>
          <p:sp>
            <p:nvSpPr>
              <p:cNvPr id="77" name="Rectángulo 76"/>
              <p:cNvSpPr/>
              <p:nvPr/>
            </p:nvSpPr>
            <p:spPr bwMode="auto">
              <a:xfrm>
                <a:off x="4426227" y="2143125"/>
                <a:ext cx="894797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9F937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92%</a:t>
                </a:r>
              </a:p>
            </p:txBody>
          </p:sp>
          <p:sp>
            <p:nvSpPr>
              <p:cNvPr id="78" name="Rectángulo 77"/>
              <p:cNvSpPr/>
              <p:nvPr/>
            </p:nvSpPr>
            <p:spPr bwMode="auto">
              <a:xfrm>
                <a:off x="4435839" y="2663825"/>
                <a:ext cx="877163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3200" dirty="0">
                    <a:ln w="0"/>
                    <a:solidFill>
                      <a:srgbClr val="B466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" panose="020E0602020502020306" pitchFamily="34" charset="0"/>
                  </a:rPr>
                  <a:t>97%</a:t>
                </a:r>
              </a:p>
            </p:txBody>
          </p:sp>
          <p:grpSp>
            <p:nvGrpSpPr>
              <p:cNvPr id="79" name="Grupo 111"/>
              <p:cNvGrpSpPr>
                <a:grpSpLocks/>
              </p:cNvGrpSpPr>
              <p:nvPr/>
            </p:nvGrpSpPr>
            <p:grpSpPr bwMode="auto">
              <a:xfrm>
                <a:off x="2088961" y="3146425"/>
                <a:ext cx="1156087" cy="499865"/>
                <a:chOff x="2111685" y="746504"/>
                <a:chExt cx="1155896" cy="499775"/>
              </a:xfrm>
            </p:grpSpPr>
            <p:sp>
              <p:nvSpPr>
                <p:cNvPr id="81" name="Rectángulo 80"/>
                <p:cNvSpPr/>
                <p:nvPr/>
              </p:nvSpPr>
              <p:spPr>
                <a:xfrm>
                  <a:off x="2111685" y="746504"/>
                  <a:ext cx="1155896" cy="33849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JULIO DIAZ</a:t>
                  </a:r>
                </a:p>
              </p:txBody>
            </p:sp>
            <p:sp>
              <p:nvSpPr>
                <p:cNvPr id="82" name="Rectángulo 81"/>
                <p:cNvSpPr/>
                <p:nvPr/>
              </p:nvSpPr>
              <p:spPr>
                <a:xfrm>
                  <a:off x="2141847" y="938557"/>
                  <a:ext cx="990814" cy="30772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ES" sz="1400" dirty="0">
                      <a:ln w="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erlin Sans FB" panose="020E0602020502020306" pitchFamily="34" charset="0"/>
                    </a:rPr>
                    <a:t>LAURELES</a:t>
                  </a:r>
                </a:p>
              </p:txBody>
            </p:sp>
          </p:grpSp>
          <p:sp>
            <p:nvSpPr>
              <p:cNvPr id="80" name="Elipse 79"/>
              <p:cNvSpPr/>
              <p:nvPr/>
            </p:nvSpPr>
            <p:spPr bwMode="auto">
              <a:xfrm>
                <a:off x="1354138" y="825500"/>
                <a:ext cx="917575" cy="917575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s-ES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7</a:t>
                </a:r>
                <a:r>
                  <a:rPr lang="es-MX" sz="4000" dirty="0"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868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296" y="2883597"/>
            <a:ext cx="6800752" cy="151735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9600" dirty="0"/>
              <a:t>AUDITORÍA</a:t>
            </a:r>
          </a:p>
        </p:txBody>
      </p:sp>
    </p:spTree>
    <p:extLst>
      <p:ext uri="{BB962C8B-B14F-4D97-AF65-F5344CB8AC3E}">
        <p14:creationId xmlns:p14="http://schemas.microsoft.com/office/powerpoint/2010/main" val="250783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Inventarios Aleatorios Junio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2604A6-BB05-5F94-18D6-56BDD7D26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05" r="3492" b="3909"/>
          <a:stretch/>
        </p:blipFill>
        <p:spPr>
          <a:xfrm>
            <a:off x="252230" y="4397433"/>
            <a:ext cx="11687535" cy="12685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2604A6-BB05-5F94-18D6-56BDD7D26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2" b="38302"/>
          <a:stretch/>
        </p:blipFill>
        <p:spPr>
          <a:xfrm>
            <a:off x="252231" y="1659420"/>
            <a:ext cx="11687535" cy="27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Checklist</a:t>
            </a:r>
            <a:r>
              <a:rPr lang="es-ES" dirty="0"/>
              <a:t> de unidades Junio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1F37A2-3B3E-83DD-361B-32BB2817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5"/>
          <a:stretch/>
        </p:blipFill>
        <p:spPr>
          <a:xfrm>
            <a:off x="154263" y="1533732"/>
            <a:ext cx="11886148" cy="4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4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32" y="2883597"/>
            <a:ext cx="5690680" cy="1517356"/>
          </a:xfrm>
        </p:spPr>
        <p:txBody>
          <a:bodyPr rtlCol="0">
            <a:normAutofit/>
          </a:bodyPr>
          <a:lstStyle/>
          <a:p>
            <a:pPr rtl="0"/>
            <a:r>
              <a:rPr lang="es-ES" sz="9600" dirty="0"/>
              <a:t>R.H</a:t>
            </a:r>
          </a:p>
        </p:txBody>
      </p:sp>
    </p:spTree>
    <p:extLst>
      <p:ext uri="{BB962C8B-B14F-4D97-AF65-F5344CB8AC3E}">
        <p14:creationId xmlns:p14="http://schemas.microsoft.com/office/powerpoint/2010/main" val="286847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KPI´S Junio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4912FD-3089-9AEC-6253-B20133FF8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2" y="1011305"/>
            <a:ext cx="11385147" cy="57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5"/>
          <p:cNvSpPr>
            <a:spLocks noGrp="1"/>
          </p:cNvSpPr>
          <p:nvPr>
            <p:ph type="body" sz="quarter" idx="15"/>
          </p:nvPr>
        </p:nvSpPr>
        <p:spPr>
          <a:xfrm>
            <a:off x="307975" y="2373186"/>
            <a:ext cx="4548187" cy="4237926"/>
          </a:xfrm>
        </p:spPr>
        <p:txBody>
          <a:bodyPr>
            <a:normAutofit/>
          </a:bodyPr>
          <a:lstStyle/>
          <a:p>
            <a:r>
              <a:rPr lang="es-ES" dirty="0"/>
              <a:t>VENTAS</a:t>
            </a:r>
          </a:p>
          <a:p>
            <a:pPr lvl="1"/>
            <a:r>
              <a:rPr lang="es-ES" sz="1400" dirty="0"/>
              <a:t>Ventas </a:t>
            </a:r>
            <a:r>
              <a:rPr lang="es-ES" sz="1400" dirty="0" smtClean="0"/>
              <a:t>Junio 2022</a:t>
            </a:r>
            <a:endParaRPr lang="es-ES" sz="1400" dirty="0"/>
          </a:p>
          <a:p>
            <a:pPr lvl="1"/>
            <a:r>
              <a:rPr lang="es-ES" sz="1400" dirty="0" smtClean="0"/>
              <a:t>Acumulado 2022</a:t>
            </a:r>
            <a:endParaRPr lang="es-ES" sz="1400" dirty="0"/>
          </a:p>
          <a:p>
            <a:pPr lvl="1"/>
            <a:r>
              <a:rPr lang="es-ES" sz="1400" dirty="0"/>
              <a:t>Acumulado por sucursal</a:t>
            </a:r>
          </a:p>
          <a:p>
            <a:pPr lvl="1"/>
            <a:r>
              <a:rPr lang="es-ES" sz="1400" dirty="0"/>
              <a:t>Acumulado por Familia un </a:t>
            </a:r>
            <a:r>
              <a:rPr lang="es-ES" sz="1400" dirty="0" smtClean="0"/>
              <a:t>año</a:t>
            </a:r>
          </a:p>
          <a:p>
            <a:pPr lvl="1"/>
            <a:r>
              <a:rPr lang="es-ES" sz="1400" dirty="0" smtClean="0"/>
              <a:t>Productividad</a:t>
            </a:r>
          </a:p>
          <a:p>
            <a:r>
              <a:rPr lang="es-ES" dirty="0" smtClean="0"/>
              <a:t>AUDITORIA</a:t>
            </a:r>
          </a:p>
          <a:p>
            <a:pPr lvl="1"/>
            <a:r>
              <a:rPr lang="es-ES" sz="1400" dirty="0" smtClean="0"/>
              <a:t>Inventarios </a:t>
            </a:r>
            <a:r>
              <a:rPr lang="es-ES" sz="1400" dirty="0"/>
              <a:t>aleatorios</a:t>
            </a:r>
          </a:p>
          <a:p>
            <a:pPr lvl="1"/>
            <a:r>
              <a:rPr lang="es-ES" sz="1400" dirty="0" err="1"/>
              <a:t>Checklist</a:t>
            </a:r>
            <a:r>
              <a:rPr lang="es-ES" sz="1400" dirty="0"/>
              <a:t> de Unidades</a:t>
            </a:r>
          </a:p>
          <a:p>
            <a:pPr lvl="1"/>
            <a:r>
              <a:rPr lang="es-ES" sz="1400" dirty="0"/>
              <a:t>Acumulado de faltantes de </a:t>
            </a:r>
            <a:r>
              <a:rPr lang="es-ES" sz="1400" dirty="0" smtClean="0"/>
              <a:t>inventario</a:t>
            </a:r>
          </a:p>
          <a:p>
            <a:r>
              <a:rPr lang="es-ES" dirty="0" smtClean="0"/>
              <a:t>RH</a:t>
            </a:r>
          </a:p>
          <a:p>
            <a:pPr lvl="1"/>
            <a:r>
              <a:rPr lang="es-ES" sz="1400" dirty="0" err="1" smtClean="0"/>
              <a:t>KPI’s</a:t>
            </a:r>
            <a:endParaRPr lang="es-ES" sz="1400" dirty="0"/>
          </a:p>
          <a:p>
            <a:pPr lvl="1"/>
            <a:r>
              <a:rPr lang="es-ES" sz="1400" dirty="0"/>
              <a:t>Incidencias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AGENDA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2</a:t>
            </a:fld>
            <a:endParaRPr lang="es-ES" noProof="0" dirty="0"/>
          </a:p>
        </p:txBody>
      </p:sp>
      <p:sp>
        <p:nvSpPr>
          <p:cNvPr id="9" name="AutoShape 2" descr="Meme Personalizado - Los quiero mucho Y los quiero ver triunfar - 304408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Forma libre 18"/>
          <p:cNvSpPr/>
          <p:nvPr/>
        </p:nvSpPr>
        <p:spPr>
          <a:xfrm>
            <a:off x="5422392" y="-36576"/>
            <a:ext cx="6821424" cy="3191256"/>
          </a:xfrm>
          <a:custGeom>
            <a:avLst/>
            <a:gdLst>
              <a:gd name="connsiteX0" fmla="*/ 6793992 w 6821424"/>
              <a:gd name="connsiteY0" fmla="*/ 0 h 3191256"/>
              <a:gd name="connsiteX1" fmla="*/ 0 w 6821424"/>
              <a:gd name="connsiteY1" fmla="*/ 0 h 3191256"/>
              <a:gd name="connsiteX2" fmla="*/ 2459736 w 6821424"/>
              <a:gd name="connsiteY2" fmla="*/ 2459736 h 3191256"/>
              <a:gd name="connsiteX3" fmla="*/ 4334256 w 6821424"/>
              <a:gd name="connsiteY3" fmla="*/ 2459736 h 3191256"/>
              <a:gd name="connsiteX4" fmla="*/ 5065776 w 6821424"/>
              <a:gd name="connsiteY4" fmla="*/ 3191256 h 3191256"/>
              <a:gd name="connsiteX5" fmla="*/ 6821424 w 6821424"/>
              <a:gd name="connsiteY5" fmla="*/ 3191256 h 3191256"/>
              <a:gd name="connsiteX6" fmla="*/ 6793992 w 6821424"/>
              <a:gd name="connsiteY6" fmla="*/ 0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1424" h="3191256">
                <a:moveTo>
                  <a:pt x="6793992" y="0"/>
                </a:moveTo>
                <a:lnTo>
                  <a:pt x="0" y="0"/>
                </a:lnTo>
                <a:lnTo>
                  <a:pt x="2459736" y="2459736"/>
                </a:lnTo>
                <a:lnTo>
                  <a:pt x="4334256" y="2459736"/>
                </a:lnTo>
                <a:lnTo>
                  <a:pt x="5065776" y="3191256"/>
                </a:lnTo>
                <a:lnTo>
                  <a:pt x="6821424" y="3191256"/>
                </a:lnTo>
                <a:lnTo>
                  <a:pt x="6793992" y="0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MX" dirty="0"/>
          </a:p>
        </p:txBody>
      </p:sp>
      <p:sp>
        <p:nvSpPr>
          <p:cNvPr id="8" name="Marcador de texto 5"/>
          <p:cNvSpPr>
            <a:spLocks noGrp="1"/>
          </p:cNvSpPr>
          <p:nvPr>
            <p:ph type="body" sz="quarter" idx="15"/>
          </p:nvPr>
        </p:nvSpPr>
        <p:spPr>
          <a:xfrm>
            <a:off x="4986655" y="2527068"/>
            <a:ext cx="4548187" cy="40840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dirty="0" smtClean="0"/>
              <a:t>ADMINISTRACION</a:t>
            </a:r>
          </a:p>
          <a:p>
            <a:pPr lvl="1"/>
            <a:r>
              <a:rPr lang="es-ES" sz="1400" dirty="0" smtClean="0"/>
              <a:t>Cancelaciones de Facturas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31414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KPI´S Junio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E6156A-24A3-2E06-CD83-73FD50B7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9" y="1044026"/>
            <a:ext cx="11574798" cy="50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Retardos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7058B0-2716-B2A4-7812-F87BF512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2" y="851122"/>
            <a:ext cx="11821603" cy="5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2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Permisos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E4203D-D2BF-01A0-BCCD-6096FAA4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0" y="991018"/>
            <a:ext cx="11681977" cy="53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Ausencias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A0D8BA-9494-5C3E-0769-F30D4B62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6" y="898253"/>
            <a:ext cx="11657528" cy="5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Altas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EA0A19-4AB9-DA62-4D4E-3DFE0171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73" y="965130"/>
            <a:ext cx="11319501" cy="52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Bajas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A4D2A2-B6EE-D7BD-1BA7-E8DBC99F9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83" y="1062244"/>
            <a:ext cx="11615057" cy="53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" y="1"/>
            <a:ext cx="12185943" cy="556949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5400" dirty="0"/>
              <a:t>GRACIAS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sz="2400" dirty="0"/>
              <a:t>“NO HAY PRETEXTOS, SÓLO RESULTADOS”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26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45" y="6181944"/>
            <a:ext cx="1214679" cy="5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32" y="2883597"/>
            <a:ext cx="5690680" cy="1517356"/>
          </a:xfrm>
        </p:spPr>
        <p:txBody>
          <a:bodyPr rtlCol="0">
            <a:normAutofit/>
          </a:bodyPr>
          <a:lstStyle/>
          <a:p>
            <a:pPr rtl="0"/>
            <a:r>
              <a:rPr lang="es-ES" sz="9600" dirty="0"/>
              <a:t>VENTAS</a:t>
            </a:r>
          </a:p>
        </p:txBody>
      </p:sp>
    </p:spTree>
    <p:extLst>
      <p:ext uri="{BB962C8B-B14F-4D97-AF65-F5344CB8AC3E}">
        <p14:creationId xmlns:p14="http://schemas.microsoft.com/office/powerpoint/2010/main" val="362646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Junio 2022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6" y="1754187"/>
            <a:ext cx="11163300" cy="50101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09E085-102A-8BAB-1288-BAED9B72F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5" t="5578" r="3661" b="5359"/>
          <a:stretch/>
        </p:blipFill>
        <p:spPr>
          <a:xfrm>
            <a:off x="8375373" y="242615"/>
            <a:ext cx="2988126" cy="29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Acumulado 2022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338"/>
            <a:ext cx="5305425" cy="34766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2050218"/>
            <a:ext cx="6886575" cy="480778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5453149" y="3333404"/>
            <a:ext cx="232756" cy="1047403"/>
          </a:xfrm>
          <a:prstGeom prst="round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11804073" y="6143106"/>
            <a:ext cx="387927" cy="4322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805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79" y="4210050"/>
            <a:ext cx="5438775" cy="2552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7" y="4210050"/>
            <a:ext cx="5162550" cy="26479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79" y="1134343"/>
            <a:ext cx="5246603" cy="27098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7" y="1130215"/>
            <a:ext cx="4570183" cy="2656853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Acumulado por sucursal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C76BC19-78BD-8DA3-6F86-A3EA60320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57" y="882701"/>
            <a:ext cx="1432684" cy="37188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72F2D39-AF6A-DD1A-3783-75248E885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272" y="842671"/>
            <a:ext cx="1609483" cy="37188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49CF504-A0DB-D690-C7CF-89E74C14C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57" y="3893744"/>
            <a:ext cx="2103302" cy="371888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F7630F1-BB42-9F48-C68C-C7B849C0C6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2113" y="3893744"/>
            <a:ext cx="168264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6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" y="4228084"/>
            <a:ext cx="5810250" cy="26003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71" y="1213196"/>
            <a:ext cx="5667375" cy="25908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D240B40-DA7E-529D-7C35-D268013C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7</a:t>
            </a:fld>
            <a:endParaRPr lang="es-ES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CBB074-2DBD-8A0C-7B5A-0D42FB3F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20" y="160852"/>
            <a:ext cx="9144793" cy="6523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CB5286E-E009-2565-E236-8F7264256AE2}"/>
              </a:ext>
            </a:extLst>
          </p:cNvPr>
          <p:cNvSpPr/>
          <p:nvPr/>
        </p:nvSpPr>
        <p:spPr>
          <a:xfrm>
            <a:off x="177054" y="878492"/>
            <a:ext cx="22535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TAPACHULA BLVD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B8FEBD0-46CA-E7B0-5EEA-405B69DE86D4}"/>
              </a:ext>
            </a:extLst>
          </p:cNvPr>
          <p:cNvSpPr/>
          <p:nvPr/>
        </p:nvSpPr>
        <p:spPr>
          <a:xfrm>
            <a:off x="6347571" y="882148"/>
            <a:ext cx="10438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AMBAR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8A30940-E886-BD4C-08E2-4C89D4977C05}"/>
              </a:ext>
            </a:extLst>
          </p:cNvPr>
          <p:cNvSpPr/>
          <p:nvPr/>
        </p:nvSpPr>
        <p:spPr>
          <a:xfrm>
            <a:off x="6347571" y="3954034"/>
            <a:ext cx="12105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GENESIS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EB78C77-D317-5B54-9A28-A5C4A6A68D2D}"/>
              </a:ext>
            </a:extLst>
          </p:cNvPr>
          <p:cNvSpPr/>
          <p:nvPr/>
        </p:nvSpPr>
        <p:spPr>
          <a:xfrm>
            <a:off x="177054" y="3954034"/>
            <a:ext cx="17835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LIBRAMIENTO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15" y="1213196"/>
            <a:ext cx="5734050" cy="2590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571" y="4228084"/>
            <a:ext cx="53149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071" y="4286250"/>
            <a:ext cx="5514975" cy="2571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774" y="1239495"/>
            <a:ext cx="5791200" cy="25908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3" y="1239495"/>
            <a:ext cx="5505450" cy="2619375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Acumulado por sucursal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5CD8B-68B3-82E7-FED6-70A14DEC2709}"/>
              </a:ext>
            </a:extLst>
          </p:cNvPr>
          <p:cNvSpPr/>
          <p:nvPr/>
        </p:nvSpPr>
        <p:spPr>
          <a:xfrm>
            <a:off x="316523" y="1017023"/>
            <a:ext cx="14627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PALMERAS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CD36E6D-C937-F1F4-755F-B54EB056EC72}"/>
              </a:ext>
            </a:extLst>
          </p:cNvPr>
          <p:cNvSpPr/>
          <p:nvPr/>
        </p:nvSpPr>
        <p:spPr>
          <a:xfrm>
            <a:off x="6038190" y="989878"/>
            <a:ext cx="19030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LLANTERA 5TA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A368976-7AEF-9D79-1685-28DA589E4E5B}"/>
              </a:ext>
            </a:extLst>
          </p:cNvPr>
          <p:cNvSpPr/>
          <p:nvPr/>
        </p:nvSpPr>
        <p:spPr>
          <a:xfrm>
            <a:off x="3014071" y="4015446"/>
            <a:ext cx="20441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SAN FERNANDO</a:t>
            </a:r>
          </a:p>
        </p:txBody>
      </p:sp>
    </p:spTree>
    <p:extLst>
      <p:ext uri="{BB962C8B-B14F-4D97-AF65-F5344CB8AC3E}">
        <p14:creationId xmlns:p14="http://schemas.microsoft.com/office/powerpoint/2010/main" val="321368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316523" y="242615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Acumulado por familia 12 meses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173685" y="3996252"/>
            <a:ext cx="5822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RIN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9D8FD2-46DE-CB1B-2FBA-BEF146634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48" y="923114"/>
            <a:ext cx="6670685" cy="290512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189279A-FD7E-99BB-C6BD-B517C69A9939}"/>
              </a:ext>
            </a:extLst>
          </p:cNvPr>
          <p:cNvSpPr/>
          <p:nvPr/>
        </p:nvSpPr>
        <p:spPr>
          <a:xfrm>
            <a:off x="5173685" y="873392"/>
            <a:ext cx="1244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LLANTAS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C1DEEE-972B-A351-B486-3B36B251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87" y="3828235"/>
            <a:ext cx="7160032" cy="296785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884DCDE-5AA9-C8CA-993B-642C948E5613}"/>
              </a:ext>
            </a:extLst>
          </p:cNvPr>
          <p:cNvSpPr/>
          <p:nvPr/>
        </p:nvSpPr>
        <p:spPr>
          <a:xfrm>
            <a:off x="5617603" y="3971391"/>
            <a:ext cx="5822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RIN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261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98_TF55923798.potx" id="{4454A677-8E73-44E0-A68F-408C0C62B21B}" vid="{DE45F7DC-E4E5-496D-AA4D-4634ECE4CE4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</Words>
  <Application>Microsoft Office PowerPoint</Application>
  <PresentationFormat>Panorámica</PresentationFormat>
  <Paragraphs>146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Berlin Sans FB</vt:lpstr>
      <vt:lpstr>Calibri</vt:lpstr>
      <vt:lpstr>Century Gothic</vt:lpstr>
      <vt:lpstr>Tema de Office</vt:lpstr>
      <vt:lpstr>Junio 2022</vt:lpstr>
      <vt:lpstr>AGENDA</vt:lpstr>
      <vt:lpstr>VENTAS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AUDITORÍA</vt:lpstr>
      <vt:lpstr>Presentación de PowerPoint</vt:lpstr>
      <vt:lpstr>Presentación de PowerPoint</vt:lpstr>
      <vt:lpstr>R.H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2021-05-04T04:32:31Z</dcterms:created>
  <dcterms:modified xsi:type="dcterms:W3CDTF">2022-07-06T01:20:01Z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